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5"/>
  </p:sldMasterIdLst>
  <p:notesMasterIdLst>
    <p:notesMasterId r:id="rId79"/>
  </p:notesMasterIdLst>
  <p:handoutMasterIdLst>
    <p:handoutMasterId r:id="rId80"/>
  </p:handoutMasterIdLst>
  <p:sldIdLst>
    <p:sldId id="279" r:id="rId6"/>
    <p:sldId id="372" r:id="rId7"/>
    <p:sldId id="1714" r:id="rId8"/>
    <p:sldId id="357" r:id="rId9"/>
    <p:sldId id="369" r:id="rId10"/>
    <p:sldId id="370" r:id="rId11"/>
    <p:sldId id="373" r:id="rId12"/>
    <p:sldId id="371" r:id="rId13"/>
    <p:sldId id="364" r:id="rId14"/>
    <p:sldId id="365" r:id="rId15"/>
    <p:sldId id="339" r:id="rId16"/>
    <p:sldId id="367" r:id="rId17"/>
    <p:sldId id="306" r:id="rId18"/>
    <p:sldId id="340" r:id="rId19"/>
    <p:sldId id="374" r:id="rId20"/>
    <p:sldId id="366" r:id="rId21"/>
    <p:sldId id="368" r:id="rId22"/>
    <p:sldId id="376" r:id="rId23"/>
    <p:sldId id="341" r:id="rId24"/>
    <p:sldId id="358" r:id="rId25"/>
    <p:sldId id="317" r:id="rId26"/>
    <p:sldId id="318" r:id="rId27"/>
    <p:sldId id="319" r:id="rId28"/>
    <p:sldId id="320" r:id="rId29"/>
    <p:sldId id="331" r:id="rId30"/>
    <p:sldId id="330" r:id="rId31"/>
    <p:sldId id="324" r:id="rId32"/>
    <p:sldId id="326" r:id="rId33"/>
    <p:sldId id="1602" r:id="rId34"/>
    <p:sldId id="329" r:id="rId35"/>
    <p:sldId id="1604" r:id="rId36"/>
    <p:sldId id="343" r:id="rId37"/>
    <p:sldId id="1603" r:id="rId38"/>
    <p:sldId id="344" r:id="rId39"/>
    <p:sldId id="345" r:id="rId40"/>
    <p:sldId id="346" r:id="rId41"/>
    <p:sldId id="332" r:id="rId42"/>
    <p:sldId id="1596" r:id="rId43"/>
    <p:sldId id="347" r:id="rId44"/>
    <p:sldId id="359" r:id="rId45"/>
    <p:sldId id="1553" r:id="rId46"/>
    <p:sldId id="1570" r:id="rId47"/>
    <p:sldId id="1597" r:id="rId48"/>
    <p:sldId id="1551" r:id="rId49"/>
    <p:sldId id="1559" r:id="rId50"/>
    <p:sldId id="1560" r:id="rId51"/>
    <p:sldId id="1598" r:id="rId52"/>
    <p:sldId id="1594" r:id="rId53"/>
    <p:sldId id="1599" r:id="rId54"/>
    <p:sldId id="1600" r:id="rId55"/>
    <p:sldId id="1595" r:id="rId56"/>
    <p:sldId id="1601" r:id="rId57"/>
    <p:sldId id="360" r:id="rId58"/>
    <p:sldId id="1586" r:id="rId59"/>
    <p:sldId id="1587" r:id="rId60"/>
    <p:sldId id="1588" r:id="rId61"/>
    <p:sldId id="1592" r:id="rId62"/>
    <p:sldId id="1591" r:id="rId63"/>
    <p:sldId id="1589" r:id="rId64"/>
    <p:sldId id="1590" r:id="rId65"/>
    <p:sldId id="1605" r:id="rId66"/>
    <p:sldId id="1606" r:id="rId67"/>
    <p:sldId id="361" r:id="rId68"/>
    <p:sldId id="1709" r:id="rId69"/>
    <p:sldId id="1702" r:id="rId70"/>
    <p:sldId id="1703" r:id="rId71"/>
    <p:sldId id="1704" r:id="rId72"/>
    <p:sldId id="1607" r:id="rId73"/>
    <p:sldId id="1710" r:id="rId74"/>
    <p:sldId id="1707" r:id="rId75"/>
    <p:sldId id="1712" r:id="rId76"/>
    <p:sldId id="1713" r:id="rId77"/>
    <p:sldId id="362" r:id="rId78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clrMode="bw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9F002D"/>
    <a:srgbClr val="FFFFCC"/>
    <a:srgbClr val="74001E"/>
    <a:srgbClr val="4C2710"/>
    <a:srgbClr val="87451D"/>
    <a:srgbClr val="1F100B"/>
    <a:srgbClr val="002100"/>
    <a:srgbClr val="2E39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4995" autoAdjust="0"/>
    <p:restoredTop sz="82814" autoAdjust="0"/>
  </p:normalViewPr>
  <p:slideViewPr>
    <p:cSldViewPr>
      <p:cViewPr varScale="1">
        <p:scale>
          <a:sx n="83" d="100"/>
          <a:sy n="83" d="100"/>
        </p:scale>
        <p:origin x="1406" y="72"/>
      </p:cViewPr>
      <p:guideLst>
        <p:guide orient="horz" pos="2160"/>
        <p:guide pos="2880"/>
      </p:guideLst>
    </p:cSldViewPr>
  </p:slideViewPr>
  <p:notesTextViewPr>
    <p:cViewPr>
      <p:scale>
        <a:sx n="200" d="100"/>
        <a:sy n="2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3062" y="67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84" Type="http://schemas.openxmlformats.org/officeDocument/2006/relationships/tableStyles" Target="tableStyles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74" Type="http://schemas.openxmlformats.org/officeDocument/2006/relationships/slide" Target="slides/slide69.xml"/><Relationship Id="rId79" Type="http://schemas.openxmlformats.org/officeDocument/2006/relationships/notesMaster" Target="notesMasters/notesMaster1.xml"/><Relationship Id="rId5" Type="http://schemas.openxmlformats.org/officeDocument/2006/relationships/slideMaster" Target="slideMasters/slideMaster1.xml"/><Relationship Id="rId61" Type="http://schemas.openxmlformats.org/officeDocument/2006/relationships/slide" Target="slides/slide56.xml"/><Relationship Id="rId82" Type="http://schemas.openxmlformats.org/officeDocument/2006/relationships/viewProps" Target="viewProps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openxmlformats.org/officeDocument/2006/relationships/slide" Target="slides/slide72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80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slide" Target="slides/slide70.xml"/><Relationship Id="rId83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slide" Target="slides/slide73.xml"/><Relationship Id="rId81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slide" Target="slides/slide71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2" Type="http://schemas.openxmlformats.org/officeDocument/2006/relationships/customXml" Target="../customXml/item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slide" Target="slides/slide6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632960" cy="32004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r>
              <a:rPr lang="en-US"/>
              <a:t>0x - Lecture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714240" y="0"/>
            <a:ext cx="2599267" cy="32004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r>
              <a:rPr lang="en-US"/>
              <a:t>v1.0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281160"/>
            <a:ext cx="3901440" cy="318374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r>
              <a:rPr lang="en-US"/>
              <a:t>© 2010 Critical Path Training, LLC - All Rights Reserved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281160"/>
            <a:ext cx="3169920" cy="318374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r>
              <a:rPr lang="en-US" dirty="0"/>
              <a:t>0x-</a:t>
            </a:r>
            <a:fld id="{E8376170-4F0A-4BF6-8C2A-9A4A018256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029146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gif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96963" y="479425"/>
            <a:ext cx="5121275" cy="384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451642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module introduces students to React.js and examines how React.js uses a component-based architecture and a virtual DOM to optimize performance. Students will learn to create and configure new Node.js projects as a Single Page Application (SPA) using React.js together with TypeScript and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Webpack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 module walks through how to design an SPA by creating a hierarchy of React components which define properties, state and event handlers. The module introduces JSX and teaches students the essential concepts and syntax for writing TypeScript code in a TSX file to generate the HTML for a React component. Along the way, students will learn how to integrate the React Router into an SPA project to provide navigation across multiple views.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3418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76F59A-19AF-4ED3-8DA1-0C43B56A35E5}" type="slidenum">
              <a:rPr lang="en-US" altLang="en-US" smtClean="0"/>
              <a:pPr/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643654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9/18/2018 11:59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6713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9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7296"/>
            <a:ext cx="9144000" cy="471830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228600" y="685800"/>
            <a:ext cx="8763000" cy="838200"/>
          </a:xfrm>
        </p:spPr>
        <p:txBody>
          <a:bodyPr anchor="ctr" anchorCtr="0"/>
          <a:lstStyle>
            <a:lvl1pPr algn="l">
              <a:defRPr sz="2800" baseline="0">
                <a:solidFill>
                  <a:srgbClr val="1F100B"/>
                </a:solidFill>
              </a:defRPr>
            </a:lvl1pPr>
          </a:lstStyle>
          <a:p>
            <a:r>
              <a:rPr lang="en-US" dirty="0"/>
              <a:t>Module Title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9144000" cy="30480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0" y="1905000"/>
            <a:ext cx="9144000" cy="152400"/>
          </a:xfrm>
          <a:prstGeom prst="rect">
            <a:avLst/>
          </a:prstGeom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5223484"/>
            <a:ext cx="1752600" cy="1253515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6400800"/>
            <a:ext cx="9144000" cy="152400"/>
          </a:xfrm>
          <a:prstGeom prst="rect">
            <a:avLst/>
          </a:prstGeom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0" y="6553200"/>
            <a:ext cx="9144000" cy="30480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228600" y="1524000"/>
            <a:ext cx="8763000" cy="304800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100000"/>
              <a:buFont typeface="Wingdings" pitchFamily="2" charset="2"/>
              <a:buNone/>
              <a:defRPr lang="en-US" sz="1800" b="0" i="1" kern="1200" baseline="0" dirty="0" smtClean="0">
                <a:solidFill>
                  <a:srgbClr val="4C2710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Module Subtitle (optional)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2400" y="76200"/>
            <a:ext cx="8610600" cy="838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1000" y="1447800"/>
            <a:ext cx="8382000" cy="5181600"/>
          </a:xfrm>
        </p:spPr>
        <p:txBody>
          <a:bodyPr/>
          <a:lstStyle>
            <a:lvl1pPr marL="347663" indent="-347663">
              <a:spcBef>
                <a:spcPts val="600"/>
              </a:spcBef>
              <a:spcAft>
                <a:spcPts val="200"/>
              </a:spcAft>
              <a:buFont typeface="Arial" pitchFamily="34" charset="0"/>
              <a:buChar char="•"/>
              <a:defRPr>
                <a:latin typeface="+mn-lt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>
                <a:latin typeface="+mn-lt"/>
              </a:defRPr>
            </a:lvl2pPr>
            <a:lvl3pPr marL="679450" indent="0">
              <a:buFont typeface="Arial" pitchFamily="34" charset="0"/>
              <a:buNone/>
              <a:defRPr b="0">
                <a:latin typeface="Lucida Console" panose="020B0609040504020204" pitchFamily="49" charset="0"/>
              </a:defRPr>
            </a:lvl3pPr>
            <a:lvl4pPr marL="968375" indent="-285750">
              <a:buFont typeface="Arial" pitchFamily="34" charset="0"/>
              <a:buChar char="•"/>
              <a:defRPr/>
            </a:lvl4pPr>
            <a:lvl5pPr marL="965200" indent="-285750">
              <a:buFont typeface="Arial" pitchFamily="34" charset="0"/>
              <a:buChar char="•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1"/>
          </p:nvPr>
        </p:nvSpPr>
        <p:spPr>
          <a:xfrm>
            <a:off x="457200" y="1600200"/>
            <a:ext cx="8229600" cy="4953000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 Layout"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80"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 bwMode="invGray">
          <a:xfrm>
            <a:off x="7162800" y="457200"/>
            <a:ext cx="2133600" cy="685800"/>
            <a:chOff x="7162800" y="1600200"/>
            <a:chExt cx="2133600" cy="685800"/>
          </a:xfrm>
        </p:grpSpPr>
        <p:sp>
          <p:nvSpPr>
            <p:cNvPr id="8" name="Rounded Rectangle 7"/>
            <p:cNvSpPr/>
            <p:nvPr userDrawn="1"/>
          </p:nvSpPr>
          <p:spPr bwMode="invGray">
            <a:xfrm>
              <a:off x="7162800" y="1600200"/>
              <a:ext cx="2133600" cy="6858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 userDrawn="1"/>
          </p:nvSpPr>
          <p:spPr bwMode="invGray">
            <a:xfrm>
              <a:off x="7467600" y="1676400"/>
              <a:ext cx="14478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 extrusionH="25400" contourW="8890">
                <a:bevelT w="38100" h="31750"/>
                <a:contourClr>
                  <a:schemeClr val="accent2">
                    <a:shade val="75000"/>
                  </a:schemeClr>
                </a:contourClr>
              </a:sp3d>
            </a:bodyPr>
            <a:lstStyle/>
            <a:p>
              <a:r>
                <a:rPr lang="en-US" sz="3200" b="1" cap="none" spc="0" dirty="0">
                  <a:ln w="11430"/>
                  <a:gradFill>
                    <a:gsLst>
                      <a:gs pos="0">
                        <a:schemeClr val="accent2">
                          <a:tint val="70000"/>
                          <a:satMod val="245000"/>
                        </a:schemeClr>
                      </a:gs>
                      <a:gs pos="75000">
                        <a:schemeClr val="accent2">
                          <a:tint val="90000"/>
                          <a:shade val="60000"/>
                          <a:satMod val="240000"/>
                        </a:schemeClr>
                      </a:gs>
                      <a:gs pos="100000">
                        <a:schemeClr val="accent2">
                          <a:tint val="100000"/>
                          <a:shade val="50000"/>
                          <a:satMod val="240000"/>
                        </a:schemeClr>
                      </a:gs>
                    </a:gsLst>
                    <a:lin ang="5400000"/>
                  </a:gradFill>
                  <a:effectLst>
                    <a:outerShdw blurRad="50800" dist="39000" dir="5460000" algn="tl">
                      <a:srgbClr val="000000">
                        <a:alpha val="38000"/>
                      </a:srgbClr>
                    </a:outerShdw>
                  </a:effectLst>
                </a:rPr>
                <a:t>DEMO</a:t>
              </a:r>
            </a:p>
          </p:txBody>
        </p:sp>
      </p:grpSp>
      <p:sp>
        <p:nvSpPr>
          <p:cNvPr id="10" name="Rounded Rectangle 9"/>
          <p:cNvSpPr/>
          <p:nvPr userDrawn="1"/>
        </p:nvSpPr>
        <p:spPr bwMode="invGray">
          <a:xfrm>
            <a:off x="-152400" y="4495800"/>
            <a:ext cx="6781800" cy="1143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 bwMode="invGray">
          <a:xfrm>
            <a:off x="152400" y="4572000"/>
            <a:ext cx="6324600" cy="990600"/>
          </a:xfrm>
        </p:spPr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dirty="0"/>
              <a:t>Demo Title</a:t>
            </a:r>
          </a:p>
        </p:txBody>
      </p:sp>
    </p:spTree>
    <p:extLst>
      <p:ext uri="{BB962C8B-B14F-4D97-AF65-F5344CB8AC3E}">
        <p14:creationId xmlns:p14="http://schemas.microsoft.com/office/powerpoint/2010/main" val="2389887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74" t="2554" b="36337"/>
          <a:stretch/>
        </p:blipFill>
        <p:spPr bwMode="auto">
          <a:xfrm>
            <a:off x="-1191" y="-2"/>
            <a:ext cx="5659324" cy="68585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0458" y="562457"/>
            <a:ext cx="8060249" cy="609398"/>
          </a:xfrm>
        </p:spPr>
        <p:txBody>
          <a:bodyPr anchor="b" anchorCtr="0">
            <a:noAutofit/>
          </a:bodyPr>
          <a:lstStyle>
            <a:lvl1pPr>
              <a:defRPr sz="3001">
                <a:solidFill>
                  <a:srgbClr val="0072C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gray">
          <a:xfrm flipV="1">
            <a:off x="456129" y="6476999"/>
            <a:ext cx="8231743" cy="45719"/>
          </a:xfrm>
          <a:prstGeom prst="rect">
            <a:avLst/>
          </a:prstGeom>
          <a:solidFill>
            <a:srgbClr val="007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350"/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1217029"/>
            <a:ext cx="8687871" cy="45719"/>
          </a:xfrm>
          <a:prstGeom prst="rect">
            <a:avLst/>
          </a:prstGeom>
          <a:solidFill>
            <a:srgbClr val="007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644451261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black">
          <a:xfrm>
            <a:off x="0" y="0"/>
            <a:ext cx="9144000" cy="990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152400" y="76200"/>
            <a:ext cx="8610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Slide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447800"/>
            <a:ext cx="8382000" cy="518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Rectangle 12"/>
          <p:cNvSpPr/>
          <p:nvPr/>
        </p:nvSpPr>
        <p:spPr bwMode="hidden">
          <a:xfrm>
            <a:off x="0" y="990600"/>
            <a:ext cx="9144000" cy="45719"/>
          </a:xfrm>
          <a:prstGeom prst="rect">
            <a:avLst/>
          </a:prstGeom>
          <a:solidFill>
            <a:srgbClr val="9F00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0" y="6812280"/>
            <a:ext cx="9144000" cy="45720"/>
          </a:xfrm>
          <a:prstGeom prst="rect">
            <a:avLst/>
          </a:prstGeom>
          <a:solidFill>
            <a:srgbClr val="9F00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 bwMode="hidden">
          <a:xfrm>
            <a:off x="9098281" y="990600"/>
            <a:ext cx="45719" cy="5867400"/>
          </a:xfrm>
          <a:prstGeom prst="rect">
            <a:avLst/>
          </a:prstGeom>
          <a:solidFill>
            <a:srgbClr val="9F00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 bwMode="hidden">
          <a:xfrm>
            <a:off x="0" y="990600"/>
            <a:ext cx="45719" cy="5867400"/>
          </a:xfrm>
          <a:prstGeom prst="rect">
            <a:avLst/>
          </a:prstGeom>
          <a:solidFill>
            <a:srgbClr val="9F00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8615362" y="6379369"/>
            <a:ext cx="353784" cy="328514"/>
            <a:chOff x="8615362" y="6379369"/>
            <a:chExt cx="353784" cy="328514"/>
          </a:xfrm>
        </p:grpSpPr>
        <p:pic>
          <p:nvPicPr>
            <p:cNvPr id="17" name="Picture 16" descr="CPT_Arrows_Trans.gif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8658627" y="6397618"/>
              <a:ext cx="291352" cy="287450"/>
            </a:xfrm>
            <a:prstGeom prst="rect">
              <a:avLst/>
            </a:prstGeom>
            <a:ln w="38100" cap="sq">
              <a:noFill/>
              <a:prstDash val="solid"/>
              <a:miter lim="800000"/>
            </a:ln>
            <a:effectLst/>
            <a:scene3d>
              <a:camera prst="perspectiveFront"/>
              <a:lightRig rig="threePt" dir="t"/>
            </a:scene3d>
          </p:spPr>
        </p:pic>
        <p:sp>
          <p:nvSpPr>
            <p:cNvPr id="19" name="Rectangle 18"/>
            <p:cNvSpPr/>
            <p:nvPr userDrawn="1"/>
          </p:nvSpPr>
          <p:spPr bwMode="hidden">
            <a:xfrm>
              <a:off x="8615362" y="6379369"/>
              <a:ext cx="353784" cy="328514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8" r:id="rId4"/>
    <p:sldLayoutId id="2147483659" r:id="rId5"/>
    <p:sldLayoutId id="2147483660" r:id="rId6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7663" indent="-347663" algn="l" defTabSz="914400" rtl="0" eaLnBrk="1" latinLnBrk="0" hangingPunct="1">
        <a:spcBef>
          <a:spcPct val="20000"/>
        </a:spcBef>
        <a:buClr>
          <a:schemeClr val="tx2"/>
        </a:buClr>
        <a:buSzPct val="100000"/>
        <a:buFont typeface="Wingdings" pitchFamily="2" charset="2"/>
        <a:buChar char="§"/>
        <a:defRPr sz="2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682625" indent="-334963" algn="l" defTabSz="914400" rtl="0" eaLnBrk="1" latinLnBrk="0" hangingPunct="1">
        <a:spcBef>
          <a:spcPct val="20000"/>
        </a:spcBef>
        <a:buClr>
          <a:schemeClr val="accent6"/>
        </a:buClr>
        <a:buFont typeface="Arial" pitchFamily="34" charset="0"/>
        <a:buChar char="•"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02235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b="1" kern="1200">
          <a:solidFill>
            <a:schemeClr val="tx1"/>
          </a:solidFill>
          <a:latin typeface="Lucida Console" pitchFamily="49" charset="0"/>
          <a:ea typeface="+mn-ea"/>
          <a:cs typeface="+mn-cs"/>
        </a:defRPr>
      </a:lvl3pPr>
      <a:lvl4pPr marL="682625" indent="0" algn="l" defTabSz="914400" rtl="0" eaLnBrk="1" latinLnBrk="0" hangingPunct="1">
        <a:spcBef>
          <a:spcPct val="20000"/>
        </a:spcBef>
        <a:buFontTx/>
        <a:buNone/>
        <a:defRPr sz="1800" b="1" kern="1200">
          <a:solidFill>
            <a:schemeClr val="accent1">
              <a:lumMod val="75000"/>
            </a:schemeClr>
          </a:solidFill>
          <a:latin typeface="Lucida Console" pitchFamily="49" charset="0"/>
          <a:ea typeface="+mn-ea"/>
          <a:cs typeface="+mn-cs"/>
        </a:defRPr>
      </a:lvl4pPr>
      <a:lvl5pPr marL="679450" indent="3175" algn="l" defTabSz="914400" rtl="0" eaLnBrk="1" latinLnBrk="0" hangingPunct="1">
        <a:spcBef>
          <a:spcPct val="20000"/>
        </a:spcBef>
        <a:buFontTx/>
        <a:buNone/>
        <a:defRPr sz="1600" b="1" i="0" kern="1200">
          <a:solidFill>
            <a:schemeClr val="tx1"/>
          </a:solidFill>
          <a:latin typeface="Lucida Console" pitchFamily="49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12" Type="http://schemas.openxmlformats.org/officeDocument/2006/relationships/image" Target="../media/image38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2.png"/><Relationship Id="rId11" Type="http://schemas.openxmlformats.org/officeDocument/2006/relationships/image" Target="../media/image37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3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CriticalPathTraining/React4SharePoint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4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criticalpathtraining.com/courses/sharepoint/modern-sharepoint-office-365-development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5.png"/><Relationship Id="rId5" Type="http://schemas.openxmlformats.org/officeDocument/2006/relationships/image" Target="../media/image74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78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hyperlink" Target="https://developer.microsoft.com/en-us/fabric#/components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nodejs.org/en/download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6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9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5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3.png"/><Relationship Id="rId4" Type="http://schemas.openxmlformats.org/officeDocument/2006/relationships/image" Target="../media/image102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code.visualstudio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7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github.com/CriticalPathTraining/React4SharePoint/raw/master/Setup.pdf" TargetMode="Externa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hyperlink" Target="https://github.com/microsoftgraph/msgraph-typescript-typings" TargetMode="Externa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criticalpathtraining.com/courses/sharepoint/modern-sharepoint-office-365-development/" TargetMode="Externa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github.com/CriticalPathTraining/react-starter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600" dirty="0"/>
              <a:t>Modern SharePoint Development </a:t>
            </a:r>
            <a:r>
              <a:rPr lang="en-US" sz="2600" dirty="0">
                <a:solidFill>
                  <a:srgbClr val="002060"/>
                </a:solidFill>
              </a:rPr>
              <a:t>with</a:t>
            </a:r>
            <a:r>
              <a:rPr lang="en-US" sz="2600" dirty="0"/>
              <a:t> React.js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60C4-232C-447B-BEBE-E51BBC21A1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8274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A5F54-6B42-4A02-8D3B-8FA5CBE36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Cloning the Starter Project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54CE5C-30D9-4838-A4DD-9F5F88825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143002"/>
            <a:ext cx="7912438" cy="4267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98C876-1DBD-4CB6-BEC0-3CBFA69C5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143002"/>
            <a:ext cx="7912438" cy="4267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FB5FD73-95D5-4B77-A041-BDA7CDDF13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1140693"/>
            <a:ext cx="7912438" cy="4267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5F9371F-4CF7-4A09-94D4-0237667A8B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" y="1140693"/>
            <a:ext cx="7912438" cy="4267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D328EE0-5F50-4B0B-8CDB-465BAFE075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6001" y="3044178"/>
            <a:ext cx="6629400" cy="3220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21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0E905-9DC9-4F0C-8D9F-45B80F15B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Starter Project - </a:t>
            </a:r>
            <a:r>
              <a:rPr lang="en-US" dirty="0" err="1"/>
              <a:t>package.json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E0ED6F-4120-4A34-B586-8D55C192C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143000"/>
            <a:ext cx="7467600" cy="553611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8D2A5CE3-C341-455E-B6EA-BE2EFB3C726F}"/>
              </a:ext>
            </a:extLst>
          </p:cNvPr>
          <p:cNvSpPr/>
          <p:nvPr/>
        </p:nvSpPr>
        <p:spPr>
          <a:xfrm>
            <a:off x="4983019" y="1782618"/>
            <a:ext cx="1905000" cy="457200"/>
          </a:xfrm>
          <a:prstGeom prst="leftArrow">
            <a:avLst>
              <a:gd name="adj1" fmla="val 50000"/>
              <a:gd name="adj2" fmla="val 89827"/>
            </a:avLst>
          </a:prstGeom>
          <a:solidFill>
            <a:schemeClr val="accent2"/>
          </a:solidFill>
          <a:ln w="6350">
            <a:solidFill>
              <a:srgbClr val="8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rgbClr val="800000"/>
                </a:solidFill>
              </a:rPr>
              <a:t>Rename the project</a:t>
            </a:r>
          </a:p>
        </p:txBody>
      </p:sp>
    </p:spTree>
    <p:extLst>
      <p:ext uri="{BB962C8B-B14F-4D97-AF65-F5344CB8AC3E}">
        <p14:creationId xmlns:p14="http://schemas.microsoft.com/office/powerpoint/2010/main" val="1081723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99703-91A4-4CF4-886E-17B510FA5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Starter Project </a:t>
            </a:r>
            <a:r>
              <a:rPr lang="en-US" dirty="0" err="1"/>
              <a:t>tsconfig.json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DDFF38-D0BB-479D-A364-573FE9114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295400"/>
            <a:ext cx="6500813" cy="392191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D69F3E15-BD91-423F-BC94-49C9301D22C3}"/>
              </a:ext>
            </a:extLst>
          </p:cNvPr>
          <p:cNvSpPr/>
          <p:nvPr/>
        </p:nvSpPr>
        <p:spPr>
          <a:xfrm flipH="1">
            <a:off x="2071414" y="2663497"/>
            <a:ext cx="1814513" cy="304800"/>
          </a:xfrm>
          <a:prstGeom prst="leftArrow">
            <a:avLst>
              <a:gd name="adj1" fmla="val 73030"/>
              <a:gd name="adj2" fmla="val 109681"/>
            </a:avLst>
          </a:prstGeom>
          <a:solidFill>
            <a:schemeClr val="accent2"/>
          </a:solidFill>
          <a:ln w="6350">
            <a:solidFill>
              <a:srgbClr val="8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800000"/>
                </a:solidFill>
              </a:rPr>
              <a:t>Dynamic module loading</a:t>
            </a:r>
          </a:p>
        </p:txBody>
      </p:sp>
    </p:spTree>
    <p:extLst>
      <p:ext uri="{BB962C8B-B14F-4D97-AF65-F5344CB8AC3E}">
        <p14:creationId xmlns:p14="http://schemas.microsoft.com/office/powerpoint/2010/main" val="1229513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WebPack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WebPack</a:t>
            </a:r>
            <a:r>
              <a:rPr lang="en-US" dirty="0"/>
              <a:t> serves as a bundling utility</a:t>
            </a:r>
          </a:p>
          <a:p>
            <a:pPr lvl="1"/>
            <a:r>
              <a:rPr lang="en-US" dirty="0"/>
              <a:t>Bundles many </a:t>
            </a:r>
            <a:r>
              <a:rPr lang="en-US" dirty="0" err="1"/>
              <a:t>js</a:t>
            </a:r>
            <a:r>
              <a:rPr lang="en-US" dirty="0"/>
              <a:t>/</a:t>
            </a:r>
            <a:r>
              <a:rPr lang="en-US" dirty="0" err="1"/>
              <a:t>ts</a:t>
            </a:r>
            <a:r>
              <a:rPr lang="en-US" dirty="0"/>
              <a:t> files into a single file</a:t>
            </a:r>
          </a:p>
          <a:p>
            <a:pPr lvl="1"/>
            <a:r>
              <a:rPr lang="en-US" dirty="0"/>
              <a:t>Can handle dynamic module loading</a:t>
            </a:r>
          </a:p>
          <a:p>
            <a:pPr lvl="1"/>
            <a:r>
              <a:rPr lang="en-US" dirty="0"/>
              <a:t>Provides a dev server for testing and debugging</a:t>
            </a:r>
          </a:p>
          <a:p>
            <a:pPr lvl="1"/>
            <a:endParaRPr lang="en-US" dirty="0"/>
          </a:p>
          <a:p>
            <a:r>
              <a:rPr lang="en-US" dirty="0"/>
              <a:t>When using Webpack 4</a:t>
            </a:r>
          </a:p>
          <a:p>
            <a:pPr lvl="1"/>
            <a:r>
              <a:rPr lang="en-US" dirty="0"/>
              <a:t>Install packages for webpack and webpack-cli</a:t>
            </a:r>
          </a:p>
          <a:p>
            <a:pPr lvl="2"/>
            <a:r>
              <a:rPr lang="en-US" dirty="0"/>
              <a:t>npm install webpack webpack-cli --save-dev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7573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220B1-D38E-4C30-AB77-8C0B9B458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Starter Project - webpack.config.js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BFB6DF-0255-49FD-AE36-204E51C60D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295400"/>
            <a:ext cx="8419337" cy="47244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084437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node_modules</a:t>
            </a:r>
            <a:r>
              <a:rPr lang="en-US" dirty="0"/>
              <a:t> folder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Package files copied into </a:t>
            </a:r>
            <a:r>
              <a:rPr lang="en-US" b="1" dirty="0" err="1"/>
              <a:t>node_modules</a:t>
            </a:r>
            <a:r>
              <a:rPr lang="en-US" dirty="0"/>
              <a:t> folder</a:t>
            </a:r>
          </a:p>
          <a:p>
            <a:pPr lvl="1"/>
            <a:r>
              <a:rPr lang="en-US" dirty="0"/>
              <a:t>This folder often contain 100s of packages for a project</a:t>
            </a:r>
          </a:p>
          <a:p>
            <a:pPr lvl="1"/>
            <a:r>
              <a:rPr lang="en-US" dirty="0"/>
              <a:t>Contents of folder not saved into source control</a:t>
            </a:r>
          </a:p>
          <a:p>
            <a:pPr lvl="1"/>
            <a:r>
              <a:rPr lang="en-US" dirty="0"/>
              <a:t>Contents can be restored with </a:t>
            </a:r>
            <a:r>
              <a:rPr lang="en-US" b="1" dirty="0"/>
              <a:t>npm install</a:t>
            </a:r>
            <a:r>
              <a:rPr lang="en-US" dirty="0"/>
              <a:t> command</a:t>
            </a:r>
          </a:p>
        </p:txBody>
      </p:sp>
      <p:pic>
        <p:nvPicPr>
          <p:cNvPr id="4" name="Picture 3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4299"/>
          <a:stretch/>
        </p:blipFill>
        <p:spPr bwMode="auto">
          <a:xfrm>
            <a:off x="1088736" y="3429000"/>
            <a:ext cx="3576000" cy="2971800"/>
          </a:xfrm>
          <a:prstGeom prst="rect">
            <a:avLst/>
          </a:prstGeom>
          <a:noFill/>
          <a:ln w="9525" cap="flat" cmpd="sng" algn="ctr">
            <a:solidFill>
              <a:sysClr val="windowText" lastClr="000000">
                <a:lumMod val="50000"/>
                <a:lumOff val="50000"/>
              </a:sysClr>
            </a:solidFill>
            <a:prstDash val="solid"/>
            <a:round/>
            <a:headEnd type="none" w="med" len="med"/>
            <a:tailEnd type="none" w="med" len="med"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3669722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85DE8-4016-4178-928A-54FA49D57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Executing npm Commands in Visual Studio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6DACD0-D3FC-4F59-90CE-18C26CB05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358" y="1802284"/>
            <a:ext cx="7996680" cy="42864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E4E36D-4564-48C8-BCD0-06980DC80C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58" y="1794973"/>
            <a:ext cx="7996680" cy="43010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73928E-86E9-455B-8AC7-97879C9DF5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358" y="1782645"/>
            <a:ext cx="7996680" cy="42864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AAD9F3-DF51-48B3-A973-9E78B8CD0E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358" y="1789956"/>
            <a:ext cx="7996680" cy="42864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BB82538-363A-4007-A41D-D945B62D64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3358" y="1766044"/>
            <a:ext cx="7996680" cy="42864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0B316A-B3FA-4B19-AC45-6BC495A42A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6531" y="1774789"/>
            <a:ext cx="7996680" cy="42864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F4528A1-3AA1-435F-9A4C-55E5281105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3358" y="1785382"/>
            <a:ext cx="7996680" cy="428640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367927B-98DB-42CD-8510-E02373B65DD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6531" y="1765743"/>
            <a:ext cx="7996680" cy="428640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521F79B-19D3-4954-B8C1-1C2813E9B41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9036" y="1779806"/>
            <a:ext cx="7996680" cy="428640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C1E3907-5956-40DF-BA68-D8E3568B215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8429" y="1771950"/>
            <a:ext cx="7996680" cy="42864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93F4345-A905-4E45-AA79-F5DCD6995B2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583545" y="1143000"/>
            <a:ext cx="4371006" cy="242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83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CC7F3-CB14-44C6-A419-A03D4EF0B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Starter Project Structure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238D6A-03C8-4E62-9AA2-64BD970D84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778" y="1221263"/>
            <a:ext cx="2221295" cy="3058467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20B04D06-9E10-4836-A367-F14E8F46ABC7}"/>
              </a:ext>
            </a:extLst>
          </p:cNvPr>
          <p:cNvGrpSpPr/>
          <p:nvPr/>
        </p:nvGrpSpPr>
        <p:grpSpPr>
          <a:xfrm>
            <a:off x="1936353" y="1232612"/>
            <a:ext cx="5096438" cy="2695296"/>
            <a:chOff x="1936353" y="1232612"/>
            <a:chExt cx="5096438" cy="2695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651E1D6-F65E-47B6-8058-35FB09CECF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16375" y="1232612"/>
              <a:ext cx="3816416" cy="2695296"/>
            </a:xfrm>
            <a:prstGeom prst="rect">
              <a:avLst/>
            </a:prstGeom>
          </p:spPr>
        </p:pic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3D1FB5D-A60D-4F6E-8EDE-5328D0F5C7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36353" y="3122579"/>
              <a:ext cx="1205681" cy="630676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type="oval" w="sm" len="sm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67D1556-B4A4-4DDF-B53F-0B2946CAF469}"/>
              </a:ext>
            </a:extLst>
          </p:cNvPr>
          <p:cNvGrpSpPr/>
          <p:nvPr/>
        </p:nvGrpSpPr>
        <p:grpSpPr>
          <a:xfrm>
            <a:off x="1806651" y="4110026"/>
            <a:ext cx="7089294" cy="2062174"/>
            <a:chOff x="1806651" y="4110026"/>
            <a:chExt cx="7089294" cy="206217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2C6E0AA-060A-4F07-8D9F-69AEEEAEBD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16374" y="4110026"/>
              <a:ext cx="5679571" cy="2062174"/>
            </a:xfrm>
            <a:prstGeom prst="rect">
              <a:avLst/>
            </a:prstGeom>
          </p:spPr>
        </p:pic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7E11678-D9D2-4DD9-B17B-2D1CFE374B77}"/>
                </a:ext>
              </a:extLst>
            </p:cNvPr>
            <p:cNvCxnSpPr>
              <a:cxnSpLocks/>
            </p:cNvCxnSpPr>
            <p:nvPr/>
          </p:nvCxnSpPr>
          <p:spPr>
            <a:xfrm>
              <a:off x="1806651" y="4129391"/>
              <a:ext cx="1315928" cy="539886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type="oval" w="sm" len="sm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16727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ABCC0-73A7-490E-B20C-A53B38994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Webpack Dev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96205-9332-4E1A-B5AA-39D87C0BCB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Webpack provides its own development server</a:t>
            </a:r>
          </a:p>
          <a:p>
            <a:pPr lvl="1"/>
            <a:r>
              <a:rPr lang="en-US" dirty="0"/>
              <a:t>Install the webpack dev server package</a:t>
            </a:r>
          </a:p>
          <a:p>
            <a:pPr lvl="2"/>
            <a:r>
              <a:rPr lang="en-US" dirty="0"/>
              <a:t>npm install webpack-dev-server --save-dev</a:t>
            </a:r>
          </a:p>
          <a:p>
            <a:pPr lvl="1"/>
            <a:r>
              <a:rPr lang="en-US" dirty="0"/>
              <a:t>Run your project using the webpack dev server CLI</a:t>
            </a:r>
          </a:p>
          <a:p>
            <a:pPr lvl="2"/>
            <a:r>
              <a:rPr lang="en-US" dirty="0"/>
              <a:t>webpack-dev-server --open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1E7F9E-0053-49E0-8F2B-81F485293E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609" b="31116"/>
          <a:stretch/>
        </p:blipFill>
        <p:spPr>
          <a:xfrm>
            <a:off x="1169028" y="3665025"/>
            <a:ext cx="6805944" cy="29897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516588E-F13F-4BDF-AFD1-1E1F120679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800" y="3429000"/>
            <a:ext cx="3019425" cy="244060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300949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F3F2D-3102-4DD0-9174-2B03C93ED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Top-level App Component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9E6787-3F71-42E5-8C35-6F39B51D0F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000"/>
          <a:stretch/>
        </p:blipFill>
        <p:spPr>
          <a:xfrm>
            <a:off x="152399" y="1143000"/>
            <a:ext cx="8866139" cy="55626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60247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0E8E7-0B6B-4EEE-BBFB-CF479FE36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B32F2-EE4B-4B9C-AB1C-13F099AE30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All sample code and slides available for download</a:t>
            </a:r>
          </a:p>
          <a:p>
            <a:pPr lvl="1"/>
            <a:r>
              <a:rPr lang="en-US" sz="2000" dirty="0">
                <a:hlinkClick r:id="rId2"/>
              </a:rPr>
              <a:t>https://github.com/CriticalPathTraining/React4SharePoint</a:t>
            </a:r>
            <a:r>
              <a:rPr lang="en-US" sz="2000" dirty="0"/>
              <a:t> </a:t>
            </a:r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89BED2-D30C-4FC4-9C69-011EA39715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034" y="2396836"/>
            <a:ext cx="8245084" cy="423256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809976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DE510-B83C-4CB2-8E3F-041E0947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A14C3-D1E0-4770-BA9A-D192FED75F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400" dirty="0"/>
              <a:t>Developing with Node.js, TypeScript and Webpack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Learning React.js Fundamentals</a:t>
            </a:r>
          </a:p>
          <a:p>
            <a:r>
              <a:rPr lang="en-US" sz="2400" dirty="0"/>
              <a:t>Using the Office UI Fabric React Component Library</a:t>
            </a:r>
          </a:p>
          <a:p>
            <a:r>
              <a:rPr lang="en-US" sz="2400" dirty="0"/>
              <a:t>Developing React Webparts with SharePoint Framework</a:t>
            </a:r>
          </a:p>
          <a:p>
            <a:r>
              <a:rPr lang="en-US" sz="2400" dirty="0"/>
              <a:t>Calling the Microsoft Graph API from React Webparts</a:t>
            </a:r>
          </a:p>
        </p:txBody>
      </p:sp>
    </p:spTree>
    <p:extLst>
      <p:ext uri="{BB962C8B-B14F-4D97-AF65-F5344CB8AC3E}">
        <p14:creationId xmlns:p14="http://schemas.microsoft.com/office/powerpoint/2010/main" val="24588355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Introducing React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React is a library for building UI experiences</a:t>
            </a:r>
          </a:p>
          <a:p>
            <a:pPr lvl="1"/>
            <a:r>
              <a:rPr lang="en-US" dirty="0"/>
              <a:t>Not as all-encompassing as a framework like Angular</a:t>
            </a:r>
          </a:p>
          <a:p>
            <a:pPr lvl="1"/>
            <a:r>
              <a:rPr lang="en-US" dirty="0"/>
              <a:t>Focused on building HTML-based user experiences</a:t>
            </a:r>
          </a:p>
          <a:p>
            <a:pPr lvl="1"/>
            <a:r>
              <a:rPr lang="en-US" dirty="0"/>
              <a:t>Based on reusable component-based architecture</a:t>
            </a:r>
          </a:p>
          <a:p>
            <a:pPr lvl="1"/>
            <a:r>
              <a:rPr lang="en-US" dirty="0"/>
              <a:t>Components </a:t>
            </a:r>
            <a:r>
              <a:rPr lang="en-US" i="1" dirty="0"/>
              <a:t>react</a:t>
            </a:r>
            <a:r>
              <a:rPr lang="en-US" dirty="0"/>
              <a:t> to state changes by updating UI</a:t>
            </a:r>
          </a:p>
          <a:p>
            <a:pPr lvl="1"/>
            <a:r>
              <a:rPr lang="en-US" dirty="0"/>
              <a:t>React uses shadow DOM for efficient event handling</a:t>
            </a:r>
          </a:p>
          <a:p>
            <a:endParaRPr lang="en-US" dirty="0"/>
          </a:p>
          <a:p>
            <a:r>
              <a:rPr lang="en-US" dirty="0"/>
              <a:t>React was originally designed for Facebook</a:t>
            </a:r>
          </a:p>
          <a:p>
            <a:pPr lvl="1"/>
            <a:r>
              <a:rPr lang="en-US" dirty="0"/>
              <a:t>Also a good fit for building SPFx web parts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957CD7-0450-4345-924A-EF8DA09A8F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319" r="70629"/>
          <a:stretch/>
        </p:blipFill>
        <p:spPr>
          <a:xfrm>
            <a:off x="8107331" y="76200"/>
            <a:ext cx="893997" cy="8382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04925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 World with React.js and JavaScript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Obtain the React library with npm or from a CDN</a:t>
            </a:r>
          </a:p>
          <a:p>
            <a:pPr lvl="1"/>
            <a:r>
              <a:rPr lang="en-US" sz="1600" b="1" dirty="0"/>
              <a:t>npm install react --save </a:t>
            </a:r>
          </a:p>
          <a:p>
            <a:pPr lvl="1"/>
            <a:r>
              <a:rPr lang="en-US" sz="1600" b="1" dirty="0"/>
              <a:t>npm install react-</a:t>
            </a:r>
            <a:r>
              <a:rPr lang="en-US" sz="1600" b="1" dirty="0" err="1"/>
              <a:t>dom</a:t>
            </a:r>
            <a:r>
              <a:rPr lang="en-US" sz="1600" b="1" dirty="0"/>
              <a:t> --save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923" y="2590800"/>
            <a:ext cx="6220477" cy="38079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360" y="5715000"/>
            <a:ext cx="3124200" cy="97554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945720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 versus </a:t>
            </a:r>
            <a:r>
              <a:rPr lang="en-US" dirty="0" err="1"/>
              <a:t>ReactDOM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447800"/>
            <a:ext cx="8382000" cy="5181600"/>
          </a:xfrm>
        </p:spPr>
        <p:txBody>
          <a:bodyPr>
            <a:normAutofit/>
          </a:bodyPr>
          <a:lstStyle/>
          <a:p>
            <a:r>
              <a:rPr lang="en-US" sz="2000" b="1" dirty="0"/>
              <a:t>React</a:t>
            </a:r>
            <a:r>
              <a:rPr lang="en-US" sz="2000" dirty="0"/>
              <a:t> and </a:t>
            </a:r>
            <a:r>
              <a:rPr lang="en-US" sz="2000" b="1" dirty="0" err="1"/>
              <a:t>ReactDOM</a:t>
            </a:r>
            <a:r>
              <a:rPr lang="en-US" sz="2000" dirty="0"/>
              <a:t> are separate libraries</a:t>
            </a:r>
          </a:p>
          <a:p>
            <a:pPr lvl="1"/>
            <a:r>
              <a:rPr lang="en-US" sz="1600" b="1" dirty="0"/>
              <a:t>React (react.js) </a:t>
            </a:r>
            <a:r>
              <a:rPr lang="en-US" sz="1600" dirty="0"/>
              <a:t>is the primary library used to build out user experiences</a:t>
            </a:r>
          </a:p>
          <a:p>
            <a:pPr lvl="1"/>
            <a:r>
              <a:rPr lang="en-US" sz="1600" b="1" dirty="0" err="1"/>
              <a:t>ReactDOM</a:t>
            </a:r>
            <a:r>
              <a:rPr lang="en-US" sz="1600" dirty="0"/>
              <a:t> (</a:t>
            </a:r>
            <a:r>
              <a:rPr lang="en-US" sz="1600" b="1" dirty="0"/>
              <a:t>react-dom.js</a:t>
            </a:r>
            <a:r>
              <a:rPr lang="en-US" sz="1600" dirty="0"/>
              <a:t>) is used to render </a:t>
            </a:r>
            <a:r>
              <a:rPr lang="en-US" sz="1600" b="1" dirty="0"/>
              <a:t>React</a:t>
            </a:r>
            <a:r>
              <a:rPr lang="en-US" sz="1600" dirty="0"/>
              <a:t> user experience in the browser</a:t>
            </a:r>
          </a:p>
          <a:p>
            <a:r>
              <a:rPr lang="en-US" sz="2000" b="1" dirty="0"/>
              <a:t>React</a:t>
            </a:r>
            <a:r>
              <a:rPr lang="en-US" sz="2000" dirty="0"/>
              <a:t> library exposes global </a:t>
            </a:r>
            <a:r>
              <a:rPr lang="en-US" sz="2000" b="1" dirty="0"/>
              <a:t>React</a:t>
            </a:r>
            <a:r>
              <a:rPr lang="en-US" sz="2000" dirty="0"/>
              <a:t> object</a:t>
            </a:r>
            <a:endParaRPr lang="en-US" sz="2000" b="1" dirty="0"/>
          </a:p>
          <a:p>
            <a:pPr lvl="1"/>
            <a:r>
              <a:rPr lang="en-US" sz="1800" b="1" dirty="0"/>
              <a:t>React</a:t>
            </a:r>
            <a:r>
              <a:rPr lang="en-US" sz="1800" dirty="0"/>
              <a:t> object is the main entry point into React API</a:t>
            </a:r>
          </a:p>
          <a:p>
            <a:pPr lvl="1"/>
            <a:r>
              <a:rPr lang="en-US" sz="1800" b="1" dirty="0" err="1"/>
              <a:t>React.DOM</a:t>
            </a:r>
            <a:r>
              <a:rPr lang="en-US" sz="1800" dirty="0"/>
              <a:t> wraps standard HTML elements</a:t>
            </a:r>
          </a:p>
          <a:p>
            <a:r>
              <a:rPr lang="en-US" sz="2000" b="1" dirty="0" err="1"/>
              <a:t>ReactDOM</a:t>
            </a:r>
            <a:r>
              <a:rPr lang="en-US" sz="2000" b="1" dirty="0"/>
              <a:t> </a:t>
            </a:r>
            <a:r>
              <a:rPr lang="en-US" sz="2000" dirty="0"/>
              <a:t>library exposes global </a:t>
            </a:r>
            <a:r>
              <a:rPr lang="en-US" sz="2000" b="1" dirty="0" err="1"/>
              <a:t>ReactDOM</a:t>
            </a:r>
            <a:r>
              <a:rPr lang="en-US" sz="2000" dirty="0"/>
              <a:t> object</a:t>
            </a:r>
          </a:p>
          <a:p>
            <a:pPr lvl="1"/>
            <a:r>
              <a:rPr lang="en-US" sz="1800" b="1" dirty="0" err="1"/>
              <a:t>ReactDOM</a:t>
            </a:r>
            <a:r>
              <a:rPr lang="en-US" sz="1800" dirty="0"/>
              <a:t> object used to render React components on web page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495800"/>
            <a:ext cx="7391400" cy="1971867"/>
          </a:xfrm>
          <a:prstGeom prst="rect">
            <a:avLst/>
          </a:prstGeom>
        </p:spPr>
      </p:pic>
      <p:sp>
        <p:nvSpPr>
          <p:cNvPr id="5" name="Rectangle: Rounded Corners 4"/>
          <p:cNvSpPr/>
          <p:nvPr/>
        </p:nvSpPr>
        <p:spPr>
          <a:xfrm>
            <a:off x="3626012" y="4767782"/>
            <a:ext cx="1631890" cy="271982"/>
          </a:xfrm>
          <a:prstGeom prst="roundRect">
            <a:avLst>
              <a:gd name="adj" fmla="val 42849"/>
            </a:avLst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/>
          <p:cNvSpPr/>
          <p:nvPr/>
        </p:nvSpPr>
        <p:spPr>
          <a:xfrm>
            <a:off x="906195" y="5923704"/>
            <a:ext cx="1155922" cy="339977"/>
          </a:xfrm>
          <a:prstGeom prst="roundRect">
            <a:avLst>
              <a:gd name="adj" fmla="val 42849"/>
            </a:avLst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7841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React Component Created Using ES5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React component can be created using </a:t>
            </a:r>
            <a:r>
              <a:rPr lang="en-US" sz="2400" dirty="0" err="1"/>
              <a:t>EcmaScript</a:t>
            </a:r>
            <a:r>
              <a:rPr lang="en-US" sz="2400" dirty="0"/>
              <a:t> 5</a:t>
            </a:r>
          </a:p>
          <a:p>
            <a:pPr lvl="1"/>
            <a:r>
              <a:rPr lang="en-US" sz="2000" dirty="0"/>
              <a:t>React component definition created using </a:t>
            </a:r>
            <a:r>
              <a:rPr lang="en-US" sz="2000" b="1" dirty="0" err="1"/>
              <a:t>React.createClass</a:t>
            </a:r>
            <a:endParaRPr lang="en-US" sz="2000" b="1" dirty="0"/>
          </a:p>
          <a:p>
            <a:pPr lvl="1"/>
            <a:r>
              <a:rPr lang="en-US" sz="2000" dirty="0"/>
              <a:t>React component must be defined with </a:t>
            </a:r>
            <a:r>
              <a:rPr lang="en-US" sz="2000" b="1" dirty="0"/>
              <a:t>render</a:t>
            </a:r>
            <a:r>
              <a:rPr lang="en-US" sz="2000" dirty="0"/>
              <a:t> method</a:t>
            </a:r>
          </a:p>
          <a:p>
            <a:pPr lvl="1"/>
            <a:r>
              <a:rPr lang="en-US" sz="2000" dirty="0"/>
              <a:t>React component can be instantiated with </a:t>
            </a:r>
            <a:r>
              <a:rPr lang="en-US" sz="2000" b="1" dirty="0" err="1"/>
              <a:t>React.createElement</a:t>
            </a:r>
            <a:endParaRPr lang="en-US" sz="2000" b="1" dirty="0"/>
          </a:p>
          <a:p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3276600"/>
            <a:ext cx="5610225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290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600" dirty="0"/>
              <a:t>Defining React Components using TypeScript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Component is class extending </a:t>
            </a:r>
            <a:r>
              <a:rPr lang="en-US" sz="1800" b="1" dirty="0" err="1">
                <a:latin typeface="Lucida Console" panose="020B0609040504020204" pitchFamily="49" charset="0"/>
              </a:rPr>
              <a:t>React.Component</a:t>
            </a:r>
            <a:endParaRPr lang="en-US" sz="2400" b="1" dirty="0">
              <a:latin typeface="Lucida Console" panose="020B0609040504020204" pitchFamily="49" charset="0"/>
            </a:endParaRPr>
          </a:p>
          <a:p>
            <a:pPr lvl="1"/>
            <a:r>
              <a:rPr lang="en-US" sz="2000" dirty="0"/>
              <a:t>Component usually defined in its own </a:t>
            </a:r>
            <a:r>
              <a:rPr lang="en-US" sz="2000" b="1" dirty="0" err="1"/>
              <a:t>tsx</a:t>
            </a:r>
            <a:r>
              <a:rPr lang="en-US" sz="2000" dirty="0"/>
              <a:t> file</a:t>
            </a:r>
          </a:p>
          <a:p>
            <a:pPr lvl="1"/>
            <a:r>
              <a:rPr lang="en-US" sz="2000" dirty="0"/>
              <a:t>Component class must define </a:t>
            </a:r>
            <a:r>
              <a:rPr lang="en-US" sz="2000" b="1" dirty="0"/>
              <a:t>render</a:t>
            </a:r>
            <a:r>
              <a:rPr lang="en-US" sz="2000" dirty="0"/>
              <a:t> method</a:t>
            </a:r>
          </a:p>
          <a:p>
            <a:pPr lvl="1"/>
            <a:endParaRPr lang="en-US" sz="2000" dirty="0"/>
          </a:p>
          <a:p>
            <a:pPr marL="12700" indent="0">
              <a:buNone/>
            </a:pPr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pPr lvl="1"/>
            <a:r>
              <a:rPr lang="en-US" sz="2000" dirty="0"/>
              <a:t>Component can be instantiated with JSX/TSX syntax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3638" y="4853940"/>
            <a:ext cx="5311140" cy="17754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3958" y="2712720"/>
            <a:ext cx="4808220" cy="1623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6423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JSX (and TSX)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/>
            <a:r>
              <a:rPr lang="en-US" dirty="0"/>
              <a:t>JSX provides better syntax for HTML composition</a:t>
            </a:r>
          </a:p>
          <a:p>
            <a:pPr marL="620712" lvl="1" indent="-285750"/>
            <a:r>
              <a:rPr lang="en-US" dirty="0"/>
              <a:t>JSX allows extends JavaScript with XML-like syntax</a:t>
            </a:r>
          </a:p>
          <a:p>
            <a:pPr marL="620712" lvl="1" indent="-285750"/>
            <a:r>
              <a:rPr lang="en-US" dirty="0"/>
              <a:t>JSX syntax must be </a:t>
            </a:r>
            <a:r>
              <a:rPr lang="en-US" dirty="0" err="1"/>
              <a:t>transpiled</a:t>
            </a:r>
            <a:r>
              <a:rPr lang="en-US" dirty="0"/>
              <a:t> into JavaScript code</a:t>
            </a:r>
          </a:p>
          <a:p>
            <a:pPr marL="620712" lvl="1" indent="-285750"/>
            <a:endParaRPr lang="en-US" dirty="0"/>
          </a:p>
          <a:p>
            <a:pPr marL="620712" lvl="1" indent="-285750"/>
            <a:endParaRPr lang="en-US" dirty="0"/>
          </a:p>
          <a:p>
            <a:pPr marL="620712" lvl="1" indent="-285750"/>
            <a:endParaRPr lang="en-US" dirty="0"/>
          </a:p>
          <a:p>
            <a:pPr marL="620712" lvl="1" indent="-285750"/>
            <a:endParaRPr lang="en-US" dirty="0"/>
          </a:p>
          <a:p>
            <a:pPr marL="285750" indent="-285750"/>
            <a:r>
              <a:rPr lang="en-US" dirty="0"/>
              <a:t>JSX/TSX is separate from React library</a:t>
            </a:r>
          </a:p>
          <a:p>
            <a:pPr marL="620712" lvl="1" indent="-285750"/>
            <a:r>
              <a:rPr lang="en-US" dirty="0"/>
              <a:t>JSX/TSX commonly used in React development</a:t>
            </a:r>
          </a:p>
          <a:p>
            <a:pPr marL="620712" lvl="1" indent="-285750"/>
            <a:r>
              <a:rPr lang="en-US" dirty="0"/>
              <a:t>Babel compiler used to </a:t>
            </a:r>
            <a:r>
              <a:rPr lang="en-US" dirty="0" err="1"/>
              <a:t>transpile</a:t>
            </a:r>
            <a:r>
              <a:rPr lang="en-US" dirty="0"/>
              <a:t> JSX to JavaScript</a:t>
            </a:r>
          </a:p>
          <a:p>
            <a:pPr marL="620712" lvl="1" indent="-285750"/>
            <a:r>
              <a:rPr lang="en-US" dirty="0"/>
              <a:t>TypeScript compiler used to </a:t>
            </a:r>
            <a:r>
              <a:rPr lang="en-US" dirty="0" err="1"/>
              <a:t>transpile</a:t>
            </a:r>
            <a:r>
              <a:rPr lang="en-US" dirty="0"/>
              <a:t> TSX to JavaScript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2895600"/>
            <a:ext cx="7502843" cy="1543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0696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 Properties and State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Component can contain properties and state</a:t>
            </a:r>
          </a:p>
          <a:p>
            <a:pPr lvl="1"/>
            <a:r>
              <a:rPr lang="en-US" dirty="0"/>
              <a:t>Properties are initialized by external components</a:t>
            </a:r>
          </a:p>
          <a:p>
            <a:pPr lvl="1"/>
            <a:r>
              <a:rPr lang="en-US" dirty="0"/>
              <a:t>Properties are read-only to hosting component</a:t>
            </a:r>
          </a:p>
          <a:p>
            <a:pPr lvl="1"/>
            <a:r>
              <a:rPr lang="en-US" dirty="0"/>
              <a:t>State is set internally by hosting component</a:t>
            </a:r>
          </a:p>
          <a:p>
            <a:pPr lvl="1"/>
            <a:r>
              <a:rPr lang="en-US" dirty="0"/>
              <a:t>Changing state triggers UI refresh by calling render</a:t>
            </a:r>
          </a:p>
          <a:p>
            <a:pPr lvl="1"/>
            <a:r>
              <a:rPr lang="en-US" dirty="0"/>
              <a:t>UI experience created by </a:t>
            </a:r>
            <a:r>
              <a:rPr lang="en-US" b="1" i="1" dirty="0"/>
              <a:t>reacting</a:t>
            </a:r>
            <a:r>
              <a:rPr lang="en-US" dirty="0"/>
              <a:t> to changes in state</a:t>
            </a:r>
          </a:p>
        </p:txBody>
      </p:sp>
    </p:spTree>
    <p:extLst>
      <p:ext uri="{BB962C8B-B14F-4D97-AF65-F5344CB8AC3E}">
        <p14:creationId xmlns:p14="http://schemas.microsoft.com/office/powerpoint/2010/main" val="18488123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with Properties and State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B7721B-19C3-4B9D-81F4-7056FFBB6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180" y="1524000"/>
            <a:ext cx="3303270" cy="6153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D4C8BFA-A2B7-4F90-9B58-9E933100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1524000"/>
            <a:ext cx="3392329" cy="591026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87BBABB9-A3ED-4D48-A705-7E645DB3BD05}"/>
              </a:ext>
            </a:extLst>
          </p:cNvPr>
          <p:cNvGrpSpPr/>
          <p:nvPr/>
        </p:nvGrpSpPr>
        <p:grpSpPr>
          <a:xfrm>
            <a:off x="304800" y="2115026"/>
            <a:ext cx="7375321" cy="2791288"/>
            <a:chOff x="228600" y="1856912"/>
            <a:chExt cx="7375321" cy="2791288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4A79A31-F6E2-48F6-B8A4-F0ACF1C4B9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8600" y="2362200"/>
              <a:ext cx="7375321" cy="2286000"/>
            </a:xfrm>
            <a:prstGeom prst="rect">
              <a:avLst/>
            </a:prstGeom>
          </p:spPr>
        </p:pic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14A863F-50C8-44D3-88E2-35B9E97623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24600" y="1856912"/>
              <a:ext cx="76200" cy="48099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66B2A09A-42F0-41CD-9A0D-C24D07783C20}"/>
                </a:ext>
              </a:extLst>
            </p:cNvPr>
            <p:cNvCxnSpPr>
              <a:cxnSpLocks/>
            </p:cNvCxnSpPr>
            <p:nvPr/>
          </p:nvCxnSpPr>
          <p:spPr>
            <a:xfrm>
              <a:off x="4419600" y="1881201"/>
              <a:ext cx="457200" cy="48099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05104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A56D9-2A66-4D35-847A-0BD2C618D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 Rendering using State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F3EFF7-83FF-44A9-B02B-EEF42C1B23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render</a:t>
            </a:r>
            <a:r>
              <a:rPr lang="en-US" dirty="0"/>
              <a:t> method implemented using state</a:t>
            </a:r>
          </a:p>
          <a:p>
            <a:pPr lvl="1"/>
            <a:r>
              <a:rPr lang="en-US" b="1" dirty="0"/>
              <a:t>render</a:t>
            </a:r>
            <a:r>
              <a:rPr lang="en-US" dirty="0"/>
              <a:t> method executes whenever state is updated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E60999-7D07-4EC3-A985-BF2BC1D70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999" y="2495550"/>
            <a:ext cx="6514747" cy="337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22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FE1FF-17F0-4DC2-8BB2-51ADE717E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Effective SharePoint Framework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45615-4B81-40AB-B17C-6641F7551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200" dirty="0"/>
              <a:t>MSD365: Modern SharePoint and Office 365 Development</a:t>
            </a:r>
          </a:p>
          <a:p>
            <a:pPr lvl="1"/>
            <a:r>
              <a:rPr lang="en-US" sz="2000" dirty="0"/>
              <a:t>4-day of training with lots of hands-on labs</a:t>
            </a:r>
          </a:p>
          <a:p>
            <a:pPr lvl="1"/>
            <a:r>
              <a:rPr lang="en-US" sz="2000" dirty="0"/>
              <a:t>Learn how to develop with SPFx the right way right from the start</a:t>
            </a:r>
          </a:p>
          <a:p>
            <a:pPr lvl="1"/>
            <a:r>
              <a:rPr lang="en-US" sz="1200" dirty="0">
                <a:hlinkClick r:id="rId2"/>
              </a:rPr>
              <a:t>https://www.criticalpathtraining.com/courses/sharepoint/modern-sharepoint-office-365-development/</a:t>
            </a:r>
            <a:r>
              <a:rPr lang="en-US" sz="1200" dirty="0"/>
              <a:t>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59320D-BD23-4CF1-84BD-2A38718115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668"/>
          <a:stretch/>
        </p:blipFill>
        <p:spPr>
          <a:xfrm>
            <a:off x="262581" y="3124200"/>
            <a:ext cx="8390238" cy="32004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599058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 Provides Synthetic Events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Replaces standard DOM-based event handling</a:t>
            </a:r>
          </a:p>
          <a:p>
            <a:pPr lvl="1"/>
            <a:r>
              <a:rPr lang="en-US" sz="2000" dirty="0"/>
              <a:t>React creates virtual DOM for elements created by component</a:t>
            </a:r>
          </a:p>
          <a:p>
            <a:pPr lvl="1"/>
            <a:r>
              <a:rPr lang="en-US" sz="2000" dirty="0"/>
              <a:t>Provides high-performant code in busy web pages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A254E7-8854-42AC-BBEB-F8832B343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801" y="2743200"/>
            <a:ext cx="7830397" cy="3733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261CCD7-88E6-4EA9-B600-D8FB00DC1C83}"/>
              </a:ext>
            </a:extLst>
          </p:cNvPr>
          <p:cNvSpPr/>
          <p:nvPr/>
        </p:nvSpPr>
        <p:spPr>
          <a:xfrm>
            <a:off x="2081510" y="4937311"/>
            <a:ext cx="4114800" cy="262217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100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84AD3-4E7C-4B28-B9AC-D42694185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600" dirty="0"/>
              <a:t>Demo 1 - Creating a Simple React Component</a:t>
            </a:r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099CDA-7989-4BF6-BE30-EDE321E298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371600"/>
            <a:ext cx="5857875" cy="399097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485556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E6438-B581-4EFA-8399-FE8B230F5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 Component Hierarchies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3A7C2D-7E07-4E01-A905-90FED20A81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173084"/>
            <a:ext cx="7474610" cy="408471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7A88F4F-A313-4559-9871-08C28C8D9288}"/>
              </a:ext>
            </a:extLst>
          </p:cNvPr>
          <p:cNvSpPr/>
          <p:nvPr/>
        </p:nvSpPr>
        <p:spPr>
          <a:xfrm>
            <a:off x="4876800" y="4267200"/>
            <a:ext cx="4114800" cy="24384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/>
              <a:t>App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714D18-AE93-47E0-9393-F5206FAF5C58}"/>
              </a:ext>
            </a:extLst>
          </p:cNvPr>
          <p:cNvSpPr/>
          <p:nvPr/>
        </p:nvSpPr>
        <p:spPr>
          <a:xfrm>
            <a:off x="5042244" y="4687766"/>
            <a:ext cx="3772446" cy="722434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/>
              <a:t>Banner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6CB6002-C761-496E-B8D3-54A387DDEB3B}"/>
              </a:ext>
            </a:extLst>
          </p:cNvPr>
          <p:cNvSpPr/>
          <p:nvPr/>
        </p:nvSpPr>
        <p:spPr>
          <a:xfrm>
            <a:off x="6249492" y="4801201"/>
            <a:ext cx="2388288" cy="52619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/>
              <a:t>Topnav</a:t>
            </a:r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D771E2-E398-4327-8DC9-486C22F3F981}"/>
              </a:ext>
            </a:extLst>
          </p:cNvPr>
          <p:cNvSpPr/>
          <p:nvPr/>
        </p:nvSpPr>
        <p:spPr>
          <a:xfrm>
            <a:off x="5070466" y="5479795"/>
            <a:ext cx="3772446" cy="1133472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 err="1"/>
              <a:t>MainView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97977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FAC05-75DB-4669-A135-3C8AA5B08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2 - Customer Search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0F7F61-4160-40B4-9044-A0037980E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481" y="1371600"/>
            <a:ext cx="8337038" cy="49530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697185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4C97C-570E-41E5-A008-5E76C9C35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 Router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6D33A-691F-4760-BF4D-24BD78D17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Used to create route map in single page application (SPA)</a:t>
            </a:r>
          </a:p>
          <a:p>
            <a:pPr lvl="1"/>
            <a:r>
              <a:rPr lang="en-US" sz="2000" dirty="0"/>
              <a:t>Installed as a pair of npm packages</a:t>
            </a:r>
          </a:p>
          <a:p>
            <a:pPr lvl="2"/>
            <a:r>
              <a:rPr lang="en-US" sz="1400" b="1" dirty="0"/>
              <a:t>npm install react-router @types/react-router --save-dev</a:t>
            </a:r>
          </a:p>
          <a:p>
            <a:pPr lvl="2"/>
            <a:r>
              <a:rPr lang="en-US" sz="1400" b="1" dirty="0"/>
              <a:t>npm install react-router-</a:t>
            </a:r>
            <a:r>
              <a:rPr lang="en-US" sz="1400" b="1" dirty="0" err="1"/>
              <a:t>dom</a:t>
            </a:r>
            <a:r>
              <a:rPr lang="en-US" sz="1400" b="1" dirty="0"/>
              <a:t> @types/react-router-</a:t>
            </a:r>
            <a:r>
              <a:rPr lang="en-US" sz="1400" b="1" dirty="0" err="1"/>
              <a:t>dom</a:t>
            </a:r>
            <a:r>
              <a:rPr lang="en-US" sz="1400" b="1" dirty="0"/>
              <a:t> --save-dev</a:t>
            </a:r>
          </a:p>
          <a:p>
            <a:pPr lvl="1"/>
            <a:endParaRPr lang="en-US" sz="1800" dirty="0"/>
          </a:p>
          <a:p>
            <a:r>
              <a:rPr lang="en-US" sz="2200" dirty="0"/>
              <a:t>Router must be added in as top-level component above App</a:t>
            </a:r>
          </a:p>
          <a:p>
            <a:pPr lvl="1"/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866712-F883-4BE9-BEAA-2C8A46FBB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89088"/>
            <a:ext cx="4572000" cy="286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12776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4C97C-570E-41E5-A008-5E76C9C35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React Router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6D33A-691F-4760-BF4D-24BD78D17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Import Route and Switch components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Create route map in HTML output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352616-BC0D-439F-BA18-85B937E9E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81200"/>
            <a:ext cx="5200650" cy="571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4989E0-E1CB-4A96-B022-424D23466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3200401"/>
            <a:ext cx="6324600" cy="3486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723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E386F3-9491-41C5-972D-C247DC45AEE3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67" y="1130074"/>
            <a:ext cx="3903134" cy="2285873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0B0384-8E80-4308-8689-C5CAC5E24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Route Links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92503C-E948-45FD-9199-9DAAA7A2B9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1935" y="3046638"/>
            <a:ext cx="7010400" cy="358850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D7BCCE2-35F8-4277-BE5C-325BCCB49B3D}"/>
              </a:ext>
            </a:extLst>
          </p:cNvPr>
          <p:cNvSpPr/>
          <p:nvPr/>
        </p:nvSpPr>
        <p:spPr>
          <a:xfrm>
            <a:off x="2074335" y="3351438"/>
            <a:ext cx="3581400" cy="304800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848E98-5AD6-4C5F-8170-98E22BFF1708}"/>
              </a:ext>
            </a:extLst>
          </p:cNvPr>
          <p:cNvSpPr/>
          <p:nvPr/>
        </p:nvSpPr>
        <p:spPr>
          <a:xfrm>
            <a:off x="3064935" y="5246913"/>
            <a:ext cx="5562600" cy="485776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3FC7EF-A1F1-4D75-BC94-873015680B30}"/>
              </a:ext>
            </a:extLst>
          </p:cNvPr>
          <p:cNvSpPr/>
          <p:nvPr/>
        </p:nvSpPr>
        <p:spPr>
          <a:xfrm>
            <a:off x="3036360" y="6004150"/>
            <a:ext cx="5805488" cy="485776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9896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Component Lifecycle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/>
              <a:t>componentWillUpdate</a:t>
            </a:r>
            <a:endParaRPr lang="en-US" sz="2000" dirty="0"/>
          </a:p>
          <a:p>
            <a:pPr lvl="1"/>
            <a:r>
              <a:rPr lang="en-US" sz="1800" dirty="0"/>
              <a:t>executed before component is rendered</a:t>
            </a:r>
          </a:p>
          <a:p>
            <a:r>
              <a:rPr lang="en-US" sz="2000" dirty="0" err="1"/>
              <a:t>componentDidUpdate</a:t>
            </a:r>
            <a:endParaRPr lang="en-US" sz="2000" dirty="0"/>
          </a:p>
          <a:p>
            <a:pPr lvl="1"/>
            <a:r>
              <a:rPr lang="en-US" sz="1800" dirty="0"/>
              <a:t>executed after component is rendered</a:t>
            </a:r>
          </a:p>
          <a:p>
            <a:r>
              <a:rPr lang="en-US" sz="2000" dirty="0" err="1"/>
              <a:t>componentWillMount</a:t>
            </a:r>
            <a:endParaRPr lang="en-US" sz="2000" dirty="0"/>
          </a:p>
          <a:p>
            <a:pPr lvl="1"/>
            <a:r>
              <a:rPr lang="en-US" sz="1800" dirty="0"/>
              <a:t>executed before node is added to the DOM</a:t>
            </a:r>
          </a:p>
          <a:p>
            <a:r>
              <a:rPr lang="en-US" sz="2000" dirty="0" err="1"/>
              <a:t>componentDidMount</a:t>
            </a:r>
            <a:endParaRPr lang="en-US" sz="2000" dirty="0"/>
          </a:p>
          <a:p>
            <a:pPr lvl="1"/>
            <a:r>
              <a:rPr lang="en-US" sz="1800" dirty="0"/>
              <a:t>executed after node is added to the DOM</a:t>
            </a:r>
          </a:p>
          <a:p>
            <a:r>
              <a:rPr lang="en-US" sz="2000" dirty="0" err="1"/>
              <a:t>componentWillUnmount</a:t>
            </a:r>
            <a:endParaRPr lang="en-US" sz="2000" dirty="0"/>
          </a:p>
          <a:p>
            <a:pPr lvl="1"/>
            <a:r>
              <a:rPr lang="en-US" sz="1800" dirty="0"/>
              <a:t>executed before node is removed from the DOM</a:t>
            </a:r>
          </a:p>
          <a:p>
            <a:r>
              <a:rPr lang="en-US" sz="2000" dirty="0" err="1"/>
              <a:t>shouldComponentUpdate</a:t>
            </a:r>
            <a:r>
              <a:rPr lang="en-US" sz="2000" dirty="0"/>
              <a:t>(</a:t>
            </a:r>
            <a:r>
              <a:rPr lang="en-US" sz="2000" dirty="0" err="1"/>
              <a:t>newProps</a:t>
            </a:r>
            <a:r>
              <a:rPr lang="en-US" sz="2000" dirty="0"/>
              <a:t>, </a:t>
            </a:r>
            <a:r>
              <a:rPr lang="en-US" sz="2000" dirty="0" err="1"/>
              <a:t>newState</a:t>
            </a:r>
            <a:r>
              <a:rPr lang="en-US" sz="2000" dirty="0"/>
              <a:t>)</a:t>
            </a:r>
          </a:p>
          <a:p>
            <a:pPr lvl="1"/>
            <a:r>
              <a:rPr lang="en-US" sz="1800" dirty="0"/>
              <a:t>executed before component is updated</a:t>
            </a:r>
          </a:p>
        </p:txBody>
      </p:sp>
    </p:spTree>
    <p:extLst>
      <p:ext uri="{BB962C8B-B14F-4D97-AF65-F5344CB8AC3E}">
        <p14:creationId xmlns:p14="http://schemas.microsoft.com/office/powerpoint/2010/main" val="41316384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31E2C-D286-4DF6-BD45-2AFAB34D5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Interfaces for Data Access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95349D-0DF9-43CF-8ABE-E82818E94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1" y="1219200"/>
            <a:ext cx="2057400" cy="28513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E6E3B7-3762-427B-B77F-CA6168C88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0266" y="3595581"/>
            <a:ext cx="6290050" cy="17384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BF9C7A-2293-48D9-AAEC-29B0A86174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0800" y="1371600"/>
            <a:ext cx="3786196" cy="1979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046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D460-23C5-4479-800C-6A7AC0149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a Web Service using the Fetch API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E09573-E2CB-485F-AD8E-EC398BE55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270660"/>
            <a:ext cx="8153400" cy="26600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53E71C8-0976-4751-8C6F-D46A7A8275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4246892"/>
            <a:ext cx="8153400" cy="1957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716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DE510-B83C-4CB2-8E3F-041E0947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A14C3-D1E0-4770-BA9A-D192FED75F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Developing with Node.js, TypeScript and Webpack</a:t>
            </a:r>
          </a:p>
          <a:p>
            <a:r>
              <a:rPr lang="en-US" sz="2400" dirty="0"/>
              <a:t>Learning React.js Fundamentals</a:t>
            </a:r>
          </a:p>
          <a:p>
            <a:r>
              <a:rPr lang="en-US" sz="2400" dirty="0"/>
              <a:t>Using the Office UI Fabric React Component Library</a:t>
            </a:r>
          </a:p>
          <a:p>
            <a:r>
              <a:rPr lang="en-US" sz="2400" dirty="0"/>
              <a:t>Developing React Webparts with SharePoint Framework</a:t>
            </a:r>
          </a:p>
          <a:p>
            <a:r>
              <a:rPr lang="en-US" sz="2400" dirty="0"/>
              <a:t>Calling the Microsoft Graph API from React Webparts</a:t>
            </a:r>
          </a:p>
        </p:txBody>
      </p:sp>
    </p:spTree>
    <p:extLst>
      <p:ext uri="{BB962C8B-B14F-4D97-AF65-F5344CB8AC3E}">
        <p14:creationId xmlns:p14="http://schemas.microsoft.com/office/powerpoint/2010/main" val="21886410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DE510-B83C-4CB2-8E3F-041E0947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A14C3-D1E0-4770-BA9A-D192FED75F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400" dirty="0"/>
              <a:t>Developing with Node.js, TypeScript and Webpack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/>
              <a:t>Learning React.js Fundamentals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Using the Office UI Fabric React Component Library</a:t>
            </a:r>
          </a:p>
          <a:p>
            <a:r>
              <a:rPr lang="en-US" sz="2400" dirty="0"/>
              <a:t>Developing React Webparts with SharePoint Framework</a:t>
            </a:r>
          </a:p>
          <a:p>
            <a:r>
              <a:rPr lang="en-US" sz="2400" dirty="0"/>
              <a:t>Calling the Microsoft Graph API from React Webparts</a:t>
            </a:r>
          </a:p>
        </p:txBody>
      </p:sp>
    </p:spTree>
    <p:extLst>
      <p:ext uri="{BB962C8B-B14F-4D97-AF65-F5344CB8AC3E}">
        <p14:creationId xmlns:p14="http://schemas.microsoft.com/office/powerpoint/2010/main" val="12616631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the Office UI Fabric?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Office UI Fabric is responsive, mobile-first, front-end style framework </a:t>
            </a:r>
          </a:p>
          <a:p>
            <a:pPr lvl="1"/>
            <a:r>
              <a:rPr lang="en-US" sz="1800" dirty="0"/>
              <a:t>Built by Microsoft to style Office 365, OneDrive and SharePoint sites</a:t>
            </a:r>
          </a:p>
          <a:p>
            <a:pPr lvl="1"/>
            <a:r>
              <a:rPr lang="en-US" sz="1800" dirty="0"/>
              <a:t>All about styling instead of JavaScript</a:t>
            </a:r>
          </a:p>
          <a:p>
            <a:pPr lvl="1"/>
            <a:r>
              <a:rPr lang="en-US" sz="1800" dirty="0"/>
              <a:t>Can be used by 3rd party developers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F72AB5E-8FB3-419F-9578-D00457DB285B}"/>
              </a:ext>
            </a:extLst>
          </p:cNvPr>
          <p:cNvGrpSpPr/>
          <p:nvPr/>
        </p:nvGrpSpPr>
        <p:grpSpPr>
          <a:xfrm>
            <a:off x="800100" y="3056219"/>
            <a:ext cx="7543800" cy="3573181"/>
            <a:chOff x="1821170" y="1818750"/>
            <a:chExt cx="10300114" cy="487873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05102ED-5E22-45DE-A06F-F760DDD73863}"/>
                </a:ext>
              </a:extLst>
            </p:cNvPr>
            <p:cNvSpPr txBox="1"/>
            <p:nvPr/>
          </p:nvSpPr>
          <p:spPr>
            <a:xfrm>
              <a:off x="2043490" y="5216057"/>
              <a:ext cx="369421" cy="627902"/>
            </a:xfrm>
            <a:prstGeom prst="rect">
              <a:avLst/>
            </a:prstGeom>
            <a:noFill/>
          </p:spPr>
          <p:txBody>
            <a:bodyPr wrap="none" lIns="134464" tIns="107571" rIns="134464" bIns="107571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441"/>
                </a:spcAft>
              </a:pPr>
              <a:endParaRPr lang="en-US" sz="1765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A468C69-8832-49C0-BBA1-BA2041E3F8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9412"/>
            <a:stretch/>
          </p:blipFill>
          <p:spPr>
            <a:xfrm>
              <a:off x="1821170" y="1818750"/>
              <a:ext cx="8587409" cy="4878731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11CBECD-7CF0-4C10-BFF5-E1D68098E2BB}"/>
                </a:ext>
              </a:extLst>
            </p:cNvPr>
            <p:cNvSpPr txBox="1"/>
            <p:nvPr/>
          </p:nvSpPr>
          <p:spPr>
            <a:xfrm>
              <a:off x="1996099" y="5088834"/>
              <a:ext cx="1980498" cy="627902"/>
            </a:xfrm>
            <a:prstGeom prst="rect">
              <a:avLst/>
            </a:prstGeom>
            <a:noFill/>
          </p:spPr>
          <p:txBody>
            <a:bodyPr wrap="none" lIns="134464" tIns="107571" rIns="134464" bIns="107571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441"/>
                </a:spcAft>
              </a:pPr>
              <a:r>
                <a:rPr lang="en-US" sz="1765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Fabric Core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D08E5B3-F3F9-4F37-9FB0-09869210D5BB}"/>
                </a:ext>
              </a:extLst>
            </p:cNvPr>
            <p:cNvSpPr txBox="1"/>
            <p:nvPr/>
          </p:nvSpPr>
          <p:spPr>
            <a:xfrm>
              <a:off x="1996098" y="5607947"/>
              <a:ext cx="2210144" cy="750467"/>
            </a:xfrm>
            <a:prstGeom prst="rect">
              <a:avLst/>
            </a:prstGeom>
            <a:noFill/>
          </p:spPr>
          <p:txBody>
            <a:bodyPr wrap="square" lIns="134464" tIns="107571" rIns="134464" bIns="107571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441"/>
                </a:spcAft>
              </a:pPr>
              <a:r>
                <a:rPr lang="en-US" sz="8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Core elements of the design language including icons, colors, type, and the grid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4EB5D75-2E72-48B9-8FB0-B41BBCD54F61}"/>
                </a:ext>
              </a:extLst>
            </p:cNvPr>
            <p:cNvSpPr txBox="1"/>
            <p:nvPr/>
          </p:nvSpPr>
          <p:spPr>
            <a:xfrm>
              <a:off x="4740846" y="5088833"/>
              <a:ext cx="1795131" cy="561363"/>
            </a:xfrm>
            <a:prstGeom prst="rect">
              <a:avLst/>
            </a:prstGeom>
            <a:noFill/>
          </p:spPr>
          <p:txBody>
            <a:bodyPr wrap="square" lIns="134464" tIns="107571" rIns="134464" bIns="107571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441"/>
                </a:spcAft>
              </a:pPr>
              <a:r>
                <a:rPr lang="en-US" sz="1400" dirty="0">
                  <a:solidFill>
                    <a:schemeClr val="bg1"/>
                  </a:solidFill>
                </a:rPr>
                <a:t>Fabric React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184BABB-9765-4FB2-8419-F3AF126A7791}"/>
                </a:ext>
              </a:extLst>
            </p:cNvPr>
            <p:cNvSpPr txBox="1"/>
            <p:nvPr/>
          </p:nvSpPr>
          <p:spPr>
            <a:xfrm>
              <a:off x="4740846" y="5529989"/>
              <a:ext cx="1795131" cy="750467"/>
            </a:xfrm>
            <a:prstGeom prst="rect">
              <a:avLst/>
            </a:prstGeom>
            <a:noFill/>
          </p:spPr>
          <p:txBody>
            <a:bodyPr wrap="square" lIns="134464" tIns="107571" rIns="134464" bIns="107571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441"/>
                </a:spcAft>
              </a:pPr>
              <a:r>
                <a:rPr lang="en-US" sz="800" dirty="0">
                  <a:solidFill>
                    <a:schemeClr val="bg1"/>
                  </a:solidFill>
                </a:rPr>
                <a:t>Robust, up-to-date components built with the React framework.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84B444B-C23E-4DD1-A576-1D05E4E87C52}"/>
                </a:ext>
              </a:extLst>
            </p:cNvPr>
            <p:cNvSpPr txBox="1"/>
            <p:nvPr/>
          </p:nvSpPr>
          <p:spPr>
            <a:xfrm>
              <a:off x="6581864" y="5088834"/>
              <a:ext cx="1795130" cy="572525"/>
            </a:xfrm>
            <a:prstGeom prst="rect">
              <a:avLst/>
            </a:prstGeom>
            <a:noFill/>
          </p:spPr>
          <p:txBody>
            <a:bodyPr wrap="square" lIns="134464" tIns="107571" rIns="134464" bIns="107571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441"/>
                </a:spcAft>
              </a:pPr>
              <a:r>
                <a:rPr lang="en-US" sz="1471" dirty="0">
                  <a:solidFill>
                    <a:schemeClr val="bg1"/>
                  </a:solidFill>
                </a:rPr>
                <a:t>Fabric JS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DDA90C8-3EB4-4D6B-AB21-93F98DD41993}"/>
                </a:ext>
              </a:extLst>
            </p:cNvPr>
            <p:cNvSpPr txBox="1"/>
            <p:nvPr/>
          </p:nvSpPr>
          <p:spPr>
            <a:xfrm>
              <a:off x="6581864" y="5529989"/>
              <a:ext cx="1795131" cy="901749"/>
            </a:xfrm>
            <a:prstGeom prst="rect">
              <a:avLst/>
            </a:prstGeom>
            <a:noFill/>
          </p:spPr>
          <p:txBody>
            <a:bodyPr wrap="square" lIns="134464" tIns="107571" rIns="134464" bIns="107571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441"/>
                </a:spcAft>
              </a:pPr>
              <a:r>
                <a:rPr lang="en-US" sz="800" dirty="0">
                  <a:solidFill>
                    <a:schemeClr val="bg1"/>
                  </a:solidFill>
                </a:rPr>
                <a:t>Simple, visuals-focused components that you can extend, rework, and build on.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8C6088A-3851-4A9D-B768-D9ABF9A047E0}"/>
                </a:ext>
              </a:extLst>
            </p:cNvPr>
            <p:cNvSpPr txBox="1"/>
            <p:nvPr/>
          </p:nvSpPr>
          <p:spPr>
            <a:xfrm>
              <a:off x="8422881" y="5088834"/>
              <a:ext cx="1795130" cy="572525"/>
            </a:xfrm>
            <a:prstGeom prst="rect">
              <a:avLst/>
            </a:prstGeom>
            <a:noFill/>
          </p:spPr>
          <p:txBody>
            <a:bodyPr wrap="square" lIns="134464" tIns="107571" rIns="134464" bIns="107571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441"/>
                </a:spcAft>
              </a:pPr>
              <a:r>
                <a:rPr lang="en-US" sz="1471" dirty="0">
                  <a:solidFill>
                    <a:schemeClr val="bg1"/>
                  </a:solidFill>
                </a:rPr>
                <a:t>ngFabric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71081AB-1E23-49EA-84CE-16AFE421691B}"/>
                </a:ext>
              </a:extLst>
            </p:cNvPr>
            <p:cNvSpPr txBox="1"/>
            <p:nvPr/>
          </p:nvSpPr>
          <p:spPr>
            <a:xfrm>
              <a:off x="8422881" y="5529989"/>
              <a:ext cx="1795131" cy="901749"/>
            </a:xfrm>
            <a:prstGeom prst="rect">
              <a:avLst/>
            </a:prstGeom>
            <a:noFill/>
          </p:spPr>
          <p:txBody>
            <a:bodyPr wrap="square" lIns="134464" tIns="107571" rIns="134464" bIns="107571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441"/>
                </a:spcAft>
              </a:pPr>
              <a:r>
                <a:rPr lang="en-US" sz="800" dirty="0">
                  <a:solidFill>
                    <a:schemeClr val="bg1"/>
                  </a:solidFill>
                </a:rPr>
                <a:t>Community-driven project to build components for Angular-based apps.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E8A96EE7-0B52-4902-B336-56F593DC55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331420" y="2985743"/>
              <a:ext cx="1707439" cy="371173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B7780E2-2BDF-4723-B8B8-155AAE195258}"/>
                </a:ext>
              </a:extLst>
            </p:cNvPr>
            <p:cNvSpPr txBox="1"/>
            <p:nvPr/>
          </p:nvSpPr>
          <p:spPr>
            <a:xfrm>
              <a:off x="10326154" y="5103186"/>
              <a:ext cx="1795130" cy="572525"/>
            </a:xfrm>
            <a:prstGeom prst="rect">
              <a:avLst/>
            </a:prstGeom>
            <a:noFill/>
          </p:spPr>
          <p:txBody>
            <a:bodyPr wrap="square" lIns="134464" tIns="107571" rIns="134464" bIns="107571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441"/>
                </a:spcAft>
              </a:pPr>
              <a:r>
                <a:rPr lang="en-US" sz="1471" dirty="0">
                  <a:solidFill>
                    <a:schemeClr val="bg1"/>
                  </a:solidFill>
                </a:rPr>
                <a:t>Fabric iOS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367F536-2942-43B7-945C-0D51351CBA10}"/>
                </a:ext>
              </a:extLst>
            </p:cNvPr>
            <p:cNvSpPr txBox="1"/>
            <p:nvPr/>
          </p:nvSpPr>
          <p:spPr>
            <a:xfrm>
              <a:off x="10326153" y="5544341"/>
              <a:ext cx="1795131" cy="901749"/>
            </a:xfrm>
            <a:prstGeom prst="rect">
              <a:avLst/>
            </a:prstGeom>
            <a:noFill/>
          </p:spPr>
          <p:txBody>
            <a:bodyPr wrap="square" lIns="134464" tIns="107571" rIns="134464" bIns="107571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441"/>
                </a:spcAft>
              </a:pPr>
              <a:r>
                <a:rPr lang="en-US" sz="800" dirty="0">
                  <a:solidFill>
                    <a:schemeClr val="bg1"/>
                  </a:solidFill>
                </a:rPr>
                <a:t>Native Swift colors, type ramp, and components for building iOS apps.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994593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Responsive Grid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Fabric comes with a mobile-first, responsive grid </a:t>
            </a:r>
          </a:p>
          <a:p>
            <a:pPr lvl="1"/>
            <a:r>
              <a:rPr lang="en-US" sz="2000" dirty="0"/>
              <a:t>Based on 12 column grid</a:t>
            </a:r>
          </a:p>
          <a:p>
            <a:pPr lvl="1"/>
            <a:r>
              <a:rPr lang="en-US" sz="2000" dirty="0"/>
              <a:t>Used to create flexible layouts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199" y="4008582"/>
            <a:ext cx="6497637" cy="277321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3350E68-F5AA-465F-A56E-372672ED3C7B}"/>
              </a:ext>
            </a:extLst>
          </p:cNvPr>
          <p:cNvSpPr/>
          <p:nvPr/>
        </p:nvSpPr>
        <p:spPr>
          <a:xfrm>
            <a:off x="1092200" y="2685871"/>
            <a:ext cx="6497636" cy="1200329"/>
          </a:xfrm>
          <a:prstGeom prst="rect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8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div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</a:t>
            </a:r>
            <a:r>
              <a:rPr lang="en-US" sz="1200" dirty="0" err="1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ms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-Grid"&gt;</a:t>
            </a:r>
            <a:endParaRPr lang="en-US" sz="1200" dirty="0">
              <a:ln>
                <a:solidFill>
                  <a:schemeClr val="tx1"/>
                </a:solidFill>
              </a:ln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8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div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</a:t>
            </a:r>
            <a:r>
              <a:rPr lang="en-US" sz="1200" dirty="0" err="1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ms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-Grid-row"&gt;</a:t>
            </a:r>
            <a:endParaRPr lang="en-US" sz="1200" dirty="0">
              <a:ln>
                <a:solidFill>
                  <a:schemeClr val="tx1"/>
                </a:solidFill>
              </a:ln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8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div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</a:t>
            </a:r>
            <a:r>
              <a:rPr lang="en-US" sz="1200" dirty="0" err="1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ms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-Grid-col ms-u-sm6 ms-u-md4 ms-u-lg2"&gt;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First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&lt;/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8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div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</a:p>
          <a:p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8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div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</a:t>
            </a:r>
            <a:r>
              <a:rPr lang="en-US" sz="1200" dirty="0" err="1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ms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-Grid-col ms-u-sm6 ms-u-md8 ms-u-lg10"&gt;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Second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&lt;/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8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div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US" sz="1200" dirty="0">
              <a:ln>
                <a:solidFill>
                  <a:schemeClr val="tx1"/>
                </a:solidFill>
              </a:ln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&lt;/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8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div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US" sz="1200" dirty="0">
              <a:ln>
                <a:solidFill>
                  <a:schemeClr val="tx1"/>
                </a:solidFill>
              </a:ln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&lt;/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8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div</a:t>
            </a:r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US" sz="1200" dirty="0">
              <a:ln>
                <a:solidFill>
                  <a:schemeClr val="tx1"/>
                </a:solidFill>
              </a:ln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588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11B21-024C-464B-91D9-48C0E6FE6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3 - Office UI Fabric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60982E-815C-4222-ACA0-6E43C35CC4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295400"/>
            <a:ext cx="8077200" cy="530988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112953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Fabric Core styling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9B90B31-521F-4D47-A1E4-0642006FD2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447800"/>
            <a:ext cx="8382000" cy="5181600"/>
          </a:xfrm>
        </p:spPr>
        <p:txBody>
          <a:bodyPr>
            <a:normAutofit/>
          </a:bodyPr>
          <a:lstStyle/>
          <a:p>
            <a:r>
              <a:rPr lang="en-US" sz="2000" dirty="0"/>
              <a:t>Fonts and typography</a:t>
            </a:r>
          </a:p>
          <a:p>
            <a:pPr lvl="1"/>
            <a:r>
              <a:rPr lang="en-US" sz="1800" dirty="0"/>
              <a:t>Segoe font family + type ramp</a:t>
            </a:r>
          </a:p>
          <a:p>
            <a:pPr lvl="1"/>
            <a:r>
              <a:rPr lang="en-US" sz="1800" dirty="0"/>
              <a:t>Official Office 365 iconography</a:t>
            </a:r>
          </a:p>
          <a:p>
            <a:r>
              <a:rPr lang="en-US" sz="2000" dirty="0"/>
              <a:t>Color</a:t>
            </a:r>
          </a:p>
          <a:p>
            <a:pPr lvl="1"/>
            <a:r>
              <a:rPr lang="en-US" sz="1800" dirty="0"/>
              <a:t>Official Office 365 color palette</a:t>
            </a:r>
          </a:p>
          <a:p>
            <a:r>
              <a:rPr lang="en-US" sz="2000" dirty="0"/>
              <a:t>Branded assets</a:t>
            </a:r>
          </a:p>
          <a:p>
            <a:pPr lvl="1"/>
            <a:r>
              <a:rPr lang="en-US" sz="1800" dirty="0"/>
              <a:t>Product symbols + product filetype symbols</a:t>
            </a:r>
          </a:p>
          <a:p>
            <a:r>
              <a:rPr lang="en-US" sz="2000" dirty="0"/>
              <a:t>Animations</a:t>
            </a:r>
          </a:p>
          <a:p>
            <a:pPr lvl="1"/>
            <a:r>
              <a:rPr lang="en-US" sz="1800" dirty="0"/>
              <a:t>Official Office 365 selection of </a:t>
            </a:r>
            <a:r>
              <a:rPr lang="en-US" sz="1800" dirty="0" err="1"/>
              <a:t>easings</a:t>
            </a:r>
            <a:r>
              <a:rPr lang="en-US" sz="1800" dirty="0"/>
              <a:t> and animations</a:t>
            </a:r>
          </a:p>
          <a:p>
            <a:r>
              <a:rPr lang="en-US" sz="2000" dirty="0"/>
              <a:t>Responsive grid</a:t>
            </a:r>
          </a:p>
          <a:p>
            <a:pPr lvl="1"/>
            <a:r>
              <a:rPr lang="en-US" sz="1800" dirty="0"/>
              <a:t>Tailored to Office 365 silhouettes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/>
          <a:srcRect l="31975"/>
          <a:stretch/>
        </p:blipFill>
        <p:spPr>
          <a:xfrm>
            <a:off x="7588095" y="5743612"/>
            <a:ext cx="1250854" cy="817247"/>
          </a:xfrm>
          <a:prstGeom prst="rect">
            <a:avLst/>
          </a:prstGeom>
        </p:spPr>
      </p:pic>
      <p:pic>
        <p:nvPicPr>
          <p:cNvPr id="14" name="slideRightIn4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588095" y="4233789"/>
            <a:ext cx="1289096" cy="8560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7"/>
          <a:srcRect b="56915"/>
          <a:stretch/>
        </p:blipFill>
        <p:spPr>
          <a:xfrm>
            <a:off x="7454093" y="1216107"/>
            <a:ext cx="1346881" cy="69809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8"/>
          <a:srcRect l="67040" t="3754" r="1135" b="2734"/>
          <a:stretch/>
        </p:blipFill>
        <p:spPr>
          <a:xfrm>
            <a:off x="7486604" y="2117081"/>
            <a:ext cx="1276396" cy="8964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29974" y="3287488"/>
            <a:ext cx="1567096" cy="672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827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987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2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Typography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 font classes</a:t>
            </a:r>
          </a:p>
          <a:p>
            <a:pPr lvl="1"/>
            <a:r>
              <a:rPr lang="en-US" dirty="0"/>
              <a:t>Fabric includes 10 base font classes</a:t>
            </a:r>
          </a:p>
          <a:p>
            <a:pPr lvl="1"/>
            <a:r>
              <a:rPr lang="en-US" dirty="0"/>
              <a:t>Each base class sets a default size, weight, and color.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464" y="3200400"/>
            <a:ext cx="8081536" cy="289935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39475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Typography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Helper font classes</a:t>
            </a:r>
          </a:p>
          <a:p>
            <a:pPr lvl="1"/>
            <a:r>
              <a:rPr lang="en-US" dirty="0"/>
              <a:t>There are helper font classes to change the text weight.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590800"/>
            <a:ext cx="5562600" cy="3829807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6096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307B7-0A7B-4AFF-9201-7BBFD6703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Office UI Fabric Styles to Use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3CDFDE-7C0D-4D28-A222-F6189124D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297" y="1219200"/>
            <a:ext cx="8375406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94092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04505-A8D0-447A-A07A-560EF47A0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Office UI Fabric React Component Library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3235E2-EB04-4987-A89D-A130331BB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95400"/>
            <a:ext cx="8382000" cy="5029200"/>
          </a:xfrm>
        </p:spPr>
        <p:txBody>
          <a:bodyPr>
            <a:normAutofit/>
          </a:bodyPr>
          <a:lstStyle/>
          <a:p>
            <a:r>
              <a:rPr lang="en-US" sz="2000" dirty="0">
                <a:hlinkClick r:id="rId2"/>
              </a:rPr>
              <a:t>https://developer.microsoft.com/en-us/fabric#/components</a:t>
            </a:r>
            <a:r>
              <a:rPr lang="en-US" sz="2000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21E510-F702-4C66-9AF4-F15D20EFA3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9126"/>
          <a:stretch/>
        </p:blipFill>
        <p:spPr>
          <a:xfrm>
            <a:off x="685800" y="1931415"/>
            <a:ext cx="7543801" cy="4684130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54D5BAFC-0827-4C30-A61A-1A4E868C02AB}"/>
              </a:ext>
            </a:extLst>
          </p:cNvPr>
          <p:cNvSpPr/>
          <p:nvPr/>
        </p:nvSpPr>
        <p:spPr>
          <a:xfrm>
            <a:off x="1290684" y="4134408"/>
            <a:ext cx="457200" cy="304800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470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B3914-C2F1-411C-92D5-0A7856910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Persona Cards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BD16D5-2E26-465F-8D14-65A1EAF7E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47800"/>
            <a:ext cx="7940507" cy="44196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33964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node.js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5851" y="1193551"/>
            <a:ext cx="8382000" cy="5181600"/>
          </a:xfrm>
        </p:spPr>
        <p:txBody>
          <a:bodyPr>
            <a:normAutofit/>
          </a:bodyPr>
          <a:lstStyle/>
          <a:p>
            <a:r>
              <a:rPr lang="en-US" sz="2400" dirty="0">
                <a:hlinkClick r:id="rId2"/>
              </a:rPr>
              <a:t>https://nodejs.org/en/download/</a:t>
            </a:r>
            <a:endParaRPr lang="en-US" sz="2400" dirty="0"/>
          </a:p>
          <a:p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777999"/>
            <a:ext cx="6522771" cy="437105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5762" y="2568193"/>
            <a:ext cx="3538790" cy="27666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0397" y="3052511"/>
            <a:ext cx="3538790" cy="276669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3426" y="3557910"/>
            <a:ext cx="3538790" cy="2766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49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C60A6-4DD5-4562-AA1F-1B8ADCBFE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a Persona Component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72EF62-A0FE-40AB-94FF-7B6350786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4" y="1156145"/>
            <a:ext cx="6749987" cy="76181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CEF261A-16EF-4463-8962-BACCD204B0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189"/>
          <a:stretch/>
        </p:blipFill>
        <p:spPr>
          <a:xfrm>
            <a:off x="443344" y="1994345"/>
            <a:ext cx="6749987" cy="13582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F7E911-D9E1-4EF4-8183-9CCB50CB6A7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0747"/>
          <a:stretch/>
        </p:blipFill>
        <p:spPr>
          <a:xfrm>
            <a:off x="457200" y="3429000"/>
            <a:ext cx="6736132" cy="3171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252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AAFF3-9A83-45CA-9AB9-41884F08B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</a:t>
            </a:r>
            <a:r>
              <a:rPr lang="en-US" dirty="0" err="1"/>
              <a:t>DetailsList</a:t>
            </a:r>
            <a:r>
              <a:rPr lang="en-US" dirty="0"/>
              <a:t> Component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9E601D-307E-4EBF-9AB4-3279643D8F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580" y="1187426"/>
            <a:ext cx="7483914" cy="104760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25D425-6AC6-4975-ABE1-35B5ED7BB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580" y="2466494"/>
            <a:ext cx="7565231" cy="12644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9C59E3A-58FC-467C-9E7B-5D933AF14E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580" y="3962400"/>
            <a:ext cx="7172325" cy="265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084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A75E8-1ABF-40CF-A898-93A2FC2FC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 Developer Tools - Chrome Extension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F911B9-6D60-42CF-BCA6-58B12867CE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219200"/>
            <a:ext cx="5419725" cy="38481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85BA81C-1D3B-4CBD-B8CD-A7257970A1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625" y="1249218"/>
            <a:ext cx="8726749" cy="4934527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17710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DE510-B83C-4CB2-8E3F-041E0947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A14C3-D1E0-4770-BA9A-D192FED75F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400" dirty="0"/>
              <a:t>Developing with Node.js, TypeScript and Webpack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/>
              <a:t>Learning React.js Fundamentals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/>
              <a:t>Using the Office UI Fabric React Component Library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Developing React Webparts with SharePoint Framework</a:t>
            </a:r>
          </a:p>
          <a:p>
            <a:r>
              <a:rPr lang="en-US" sz="2400" dirty="0"/>
              <a:t>Calling the Microsoft Graph API from React Webparts</a:t>
            </a:r>
          </a:p>
        </p:txBody>
      </p:sp>
    </p:spTree>
    <p:extLst>
      <p:ext uri="{BB962C8B-B14F-4D97-AF65-F5344CB8AC3E}">
        <p14:creationId xmlns:p14="http://schemas.microsoft.com/office/powerpoint/2010/main" val="346692451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BD39A-B2B0-4C7B-B04D-6D410EE6D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React Webpart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0E51E9-CD30-42A4-AC76-9AD74C0D8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You can select React as framework for your webpart</a:t>
            </a:r>
          </a:p>
          <a:p>
            <a:pPr lvl="1"/>
            <a:r>
              <a:rPr lang="en-US" sz="2000" dirty="0"/>
              <a:t>You can create a React webpart when creating new project</a:t>
            </a:r>
          </a:p>
          <a:p>
            <a:pPr lvl="1"/>
            <a:r>
              <a:rPr lang="en-US" sz="2000" dirty="0"/>
              <a:t>You can add React webpart to existing project</a:t>
            </a:r>
          </a:p>
          <a:p>
            <a:pPr lvl="1"/>
            <a:r>
              <a:rPr lang="en-US" sz="2000" dirty="0"/>
              <a:t>React webpart made up of several different source files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A2F1C6-18F5-4718-A938-46B80531FD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200400"/>
            <a:ext cx="3611497" cy="2998832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E8424E91-4E8A-49CF-B187-B34D7547CDAA}"/>
              </a:ext>
            </a:extLst>
          </p:cNvPr>
          <p:cNvGrpSpPr/>
          <p:nvPr/>
        </p:nvGrpSpPr>
        <p:grpSpPr>
          <a:xfrm>
            <a:off x="3341313" y="6014666"/>
            <a:ext cx="4596324" cy="307777"/>
            <a:chOff x="3200400" y="6497001"/>
            <a:chExt cx="3297291" cy="22079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CCB6EBD-9632-45AE-A5F5-48FBE1EE01B7}"/>
                </a:ext>
              </a:extLst>
            </p:cNvPr>
            <p:cNvSpPr txBox="1"/>
            <p:nvPr/>
          </p:nvSpPr>
          <p:spPr>
            <a:xfrm>
              <a:off x="4590362" y="6497001"/>
              <a:ext cx="1907329" cy="220792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800000"/>
                  </a:solidFill>
                </a:rPr>
                <a:t>Webpart class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79344C9A-DDE6-4DEE-82B3-A22773E37843}"/>
                </a:ext>
              </a:extLst>
            </p:cNvPr>
            <p:cNvCxnSpPr>
              <a:cxnSpLocks/>
              <a:endCxn id="6" idx="1"/>
            </p:cNvCxnSpPr>
            <p:nvPr/>
          </p:nvCxnSpPr>
          <p:spPr>
            <a:xfrm>
              <a:off x="3200400" y="6509529"/>
              <a:ext cx="1389962" cy="97868"/>
            </a:xfrm>
            <a:prstGeom prst="straightConnector1">
              <a:avLst/>
            </a:prstGeom>
            <a:ln w="57150">
              <a:headEnd type="oval" w="sm" len="sm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A5B1FA9-822B-48EC-A513-7D5DB075848A}"/>
              </a:ext>
            </a:extLst>
          </p:cNvPr>
          <p:cNvGrpSpPr/>
          <p:nvPr/>
        </p:nvGrpSpPr>
        <p:grpSpPr>
          <a:xfrm>
            <a:off x="4182260" y="5501661"/>
            <a:ext cx="3763055" cy="307777"/>
            <a:chOff x="3803675" y="6128983"/>
            <a:chExt cx="2699524" cy="22079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351B28-52C3-4B5F-823B-D23A1AC0243F}"/>
                </a:ext>
              </a:extLst>
            </p:cNvPr>
            <p:cNvSpPr txBox="1"/>
            <p:nvPr/>
          </p:nvSpPr>
          <p:spPr>
            <a:xfrm>
              <a:off x="4595870" y="6128983"/>
              <a:ext cx="1907329" cy="220792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800000"/>
                  </a:solidFill>
                </a:rPr>
                <a:t>Webpart manifest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43784A20-2040-474F-BDA2-6F03BCDE1BAD}"/>
                </a:ext>
              </a:extLst>
            </p:cNvPr>
            <p:cNvCxnSpPr>
              <a:cxnSpLocks/>
              <a:endCxn id="7" idx="1"/>
            </p:cNvCxnSpPr>
            <p:nvPr/>
          </p:nvCxnSpPr>
          <p:spPr>
            <a:xfrm flipV="1">
              <a:off x="3803675" y="6239379"/>
              <a:ext cx="792195" cy="45337"/>
            </a:xfrm>
            <a:prstGeom prst="straightConnector1">
              <a:avLst/>
            </a:prstGeom>
            <a:ln w="57150">
              <a:headEnd type="oval" w="sm" len="sm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1DCD31B-B270-4F45-818F-3241EDEF904F}"/>
              </a:ext>
            </a:extLst>
          </p:cNvPr>
          <p:cNvGrpSpPr/>
          <p:nvPr/>
        </p:nvGrpSpPr>
        <p:grpSpPr>
          <a:xfrm>
            <a:off x="2928090" y="4409075"/>
            <a:ext cx="5112521" cy="427390"/>
            <a:chOff x="2903964" y="5345185"/>
            <a:chExt cx="3667598" cy="30659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B4D82D4-958F-429E-A7C5-F4ED6F723AD3}"/>
                </a:ext>
              </a:extLst>
            </p:cNvPr>
            <p:cNvSpPr txBox="1"/>
            <p:nvPr/>
          </p:nvSpPr>
          <p:spPr>
            <a:xfrm>
              <a:off x="4590362" y="5345185"/>
              <a:ext cx="1981200" cy="220792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800000"/>
                  </a:solidFill>
                </a:rPr>
                <a:t>React component class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31DFC85-464E-429C-AF25-35383DFC68EB}"/>
                </a:ext>
              </a:extLst>
            </p:cNvPr>
            <p:cNvCxnSpPr>
              <a:cxnSpLocks/>
              <a:endCxn id="9" idx="1"/>
            </p:cNvCxnSpPr>
            <p:nvPr/>
          </p:nvCxnSpPr>
          <p:spPr>
            <a:xfrm flipV="1">
              <a:off x="2903964" y="5455581"/>
              <a:ext cx="1686398" cy="196203"/>
            </a:xfrm>
            <a:prstGeom prst="straightConnector1">
              <a:avLst/>
            </a:prstGeom>
            <a:ln w="57150">
              <a:headEnd type="oval" w="sm" len="sm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6BE4D09-4A7A-4572-8EF8-C57010D68697}"/>
              </a:ext>
            </a:extLst>
          </p:cNvPr>
          <p:cNvGrpSpPr/>
          <p:nvPr/>
        </p:nvGrpSpPr>
        <p:grpSpPr>
          <a:xfrm>
            <a:off x="3341313" y="4953405"/>
            <a:ext cx="5523468" cy="307777"/>
            <a:chOff x="3200400" y="5735678"/>
            <a:chExt cx="3962402" cy="22079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D24AF3E-D7CD-49D8-8F1E-33286114F98A}"/>
                </a:ext>
              </a:extLst>
            </p:cNvPr>
            <p:cNvSpPr txBox="1"/>
            <p:nvPr/>
          </p:nvSpPr>
          <p:spPr>
            <a:xfrm>
              <a:off x="4572001" y="5735678"/>
              <a:ext cx="2590801" cy="220792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800000"/>
                  </a:solidFill>
                </a:rPr>
                <a:t>React component properties interface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18BE4696-2F35-4950-B732-1F98422DC350}"/>
                </a:ext>
              </a:extLst>
            </p:cNvPr>
            <p:cNvCxnSpPr>
              <a:cxnSpLocks/>
              <a:endCxn id="8" idx="1"/>
            </p:cNvCxnSpPr>
            <p:nvPr/>
          </p:nvCxnSpPr>
          <p:spPr>
            <a:xfrm flipV="1">
              <a:off x="3200400" y="5846074"/>
              <a:ext cx="1371601" cy="7875"/>
            </a:xfrm>
            <a:prstGeom prst="straightConnector1">
              <a:avLst/>
            </a:prstGeom>
            <a:ln w="57150">
              <a:headEnd type="oval" w="sm" len="sm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9A55442-898D-49FF-82ED-E09B33705D1A}"/>
              </a:ext>
            </a:extLst>
          </p:cNvPr>
          <p:cNvGrpSpPr/>
          <p:nvPr/>
        </p:nvGrpSpPr>
        <p:grpSpPr>
          <a:xfrm>
            <a:off x="3625491" y="3887178"/>
            <a:ext cx="4604110" cy="613807"/>
            <a:chOff x="3404263" y="4970789"/>
            <a:chExt cx="3302876" cy="44033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09FD5F2-A991-4CA3-AFF0-473D153B937A}"/>
                </a:ext>
              </a:extLst>
            </p:cNvPr>
            <p:cNvSpPr txBox="1"/>
            <p:nvPr/>
          </p:nvSpPr>
          <p:spPr>
            <a:xfrm>
              <a:off x="4590362" y="4970789"/>
              <a:ext cx="2116777" cy="220792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800000"/>
                  </a:solidFill>
                </a:rPr>
                <a:t>React component SCSS module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CF458FBE-4E9D-4C54-8B3A-573AC826C08B}"/>
                </a:ext>
              </a:extLst>
            </p:cNvPr>
            <p:cNvCxnSpPr>
              <a:cxnSpLocks/>
              <a:endCxn id="10" idx="1"/>
            </p:cNvCxnSpPr>
            <p:nvPr/>
          </p:nvCxnSpPr>
          <p:spPr>
            <a:xfrm flipV="1">
              <a:off x="3404263" y="5081185"/>
              <a:ext cx="1186099" cy="329934"/>
            </a:xfrm>
            <a:prstGeom prst="straightConnector1">
              <a:avLst/>
            </a:prstGeom>
            <a:ln w="57150">
              <a:headEnd type="oval" w="sm" len="sm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73451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3110F-29AB-4CE8-8783-6887263B1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 Webpart Architecture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C73B679-7B93-4379-AA79-C07DD40D9D47}"/>
              </a:ext>
            </a:extLst>
          </p:cNvPr>
          <p:cNvGrpSpPr/>
          <p:nvPr/>
        </p:nvGrpSpPr>
        <p:grpSpPr>
          <a:xfrm>
            <a:off x="144318" y="1096327"/>
            <a:ext cx="6432709" cy="5384126"/>
            <a:chOff x="144318" y="1096327"/>
            <a:chExt cx="6432709" cy="538412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DB1CC26-C226-45FF-9D5F-E406412629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318" y="1096327"/>
              <a:ext cx="6432709" cy="1312545"/>
            </a:xfrm>
            <a:prstGeom prst="rect">
              <a:avLst/>
            </a:prstGeom>
          </p:spPr>
        </p:pic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56FF06CD-DCEB-4AA3-A8D6-BD0E016F7B31}"/>
                </a:ext>
              </a:extLst>
            </p:cNvPr>
            <p:cNvSpPr/>
            <p:nvPr/>
          </p:nvSpPr>
          <p:spPr>
            <a:xfrm>
              <a:off x="665848" y="5108853"/>
              <a:ext cx="2445544" cy="1371600"/>
            </a:xfrm>
            <a:prstGeom prst="roundRect">
              <a:avLst/>
            </a:prstGeom>
            <a:solidFill>
              <a:schemeClr val="accent3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Webpart class instance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C0CA47B-A053-4EC5-B873-A7284B62AB39}"/>
              </a:ext>
            </a:extLst>
          </p:cNvPr>
          <p:cNvGrpSpPr/>
          <p:nvPr/>
        </p:nvGrpSpPr>
        <p:grpSpPr>
          <a:xfrm>
            <a:off x="3546764" y="3092221"/>
            <a:ext cx="5312093" cy="3388272"/>
            <a:chOff x="3546764" y="3092221"/>
            <a:chExt cx="5312093" cy="338827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FEA57AB-60DC-48A0-A023-AB8796B81C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46764" y="3092221"/>
              <a:ext cx="5312093" cy="1795463"/>
            </a:xfrm>
            <a:prstGeom prst="rect">
              <a:avLst/>
            </a:prstGeom>
          </p:spPr>
        </p:pic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843CA8B0-DE38-414B-A078-75849A0E3FEF}"/>
                </a:ext>
              </a:extLst>
            </p:cNvPr>
            <p:cNvSpPr/>
            <p:nvPr/>
          </p:nvSpPr>
          <p:spPr>
            <a:xfrm>
              <a:off x="5791200" y="5206974"/>
              <a:ext cx="2577992" cy="1273519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React component instance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58FC7FA-5C04-49B3-80B9-76CB99C3DC68}"/>
              </a:ext>
            </a:extLst>
          </p:cNvPr>
          <p:cNvGrpSpPr/>
          <p:nvPr/>
        </p:nvGrpSpPr>
        <p:grpSpPr>
          <a:xfrm>
            <a:off x="3031729" y="2471940"/>
            <a:ext cx="2960579" cy="3768523"/>
            <a:chOff x="3031729" y="2471940"/>
            <a:chExt cx="2960579" cy="376852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3CFE752-FEB9-4B78-8C3D-AA01383675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46764" y="2471940"/>
              <a:ext cx="2445544" cy="557213"/>
            </a:xfrm>
            <a:prstGeom prst="rect">
              <a:avLst/>
            </a:prstGeom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AD30240-6BB4-41A0-86CD-3CC5BF8600F3}"/>
                </a:ext>
              </a:extLst>
            </p:cNvPr>
            <p:cNvGrpSpPr/>
            <p:nvPr/>
          </p:nvGrpSpPr>
          <p:grpSpPr>
            <a:xfrm>
              <a:off x="3031729" y="5461898"/>
              <a:ext cx="2667000" cy="778565"/>
              <a:chOff x="3031729" y="5461898"/>
              <a:chExt cx="2667000" cy="778565"/>
            </a:xfrm>
          </p:grpSpPr>
          <p:sp>
            <p:nvSpPr>
              <p:cNvPr id="8" name="Arrow: Right 7">
                <a:extLst>
                  <a:ext uri="{FF2B5EF4-FFF2-40B4-BE49-F238E27FC236}">
                    <a16:creationId xmlns:a16="http://schemas.microsoft.com/office/drawing/2014/main" id="{EB78885C-EB62-4BC6-B866-01A82C92B6B1}"/>
                  </a:ext>
                </a:extLst>
              </p:cNvPr>
              <p:cNvSpPr/>
              <p:nvPr/>
            </p:nvSpPr>
            <p:spPr>
              <a:xfrm>
                <a:off x="3031729" y="5461898"/>
                <a:ext cx="2667000" cy="778565"/>
              </a:xfrm>
              <a:prstGeom prst="rightArrow">
                <a:avLst>
                  <a:gd name="adj1" fmla="val 66364"/>
                  <a:gd name="adj2" fmla="val 50000"/>
                </a:avLst>
              </a:prstGeom>
              <a:solidFill>
                <a:schemeClr val="accent2">
                  <a:lumMod val="20000"/>
                  <a:lumOff val="8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err="1">
                    <a:solidFill>
                      <a:schemeClr val="tx2">
                        <a:lumMod val="90000"/>
                        <a:lumOff val="10000"/>
                      </a:schemeClr>
                    </a:solidFill>
                  </a:rPr>
                  <a:t>React.CreateElement</a:t>
                </a:r>
                <a:endParaRPr lang="en-US" sz="1400" dirty="0">
                  <a:solidFill>
                    <a:schemeClr val="tx2">
                      <a:lumMod val="90000"/>
                      <a:lumOff val="10000"/>
                    </a:schemeClr>
                  </a:solidFill>
                </a:endParaRPr>
              </a:p>
              <a:p>
                <a:pPr algn="ctr"/>
                <a:endParaRPr lang="en-US" sz="1400" dirty="0">
                  <a:solidFill>
                    <a:schemeClr val="tx2">
                      <a:lumMod val="90000"/>
                      <a:lumOff val="10000"/>
                    </a:schemeClr>
                  </a:solidFill>
                </a:endParaRPr>
              </a:p>
            </p:txBody>
          </p:sp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C9512080-F82D-4FBF-B5E5-376BE398A4DB}"/>
                  </a:ext>
                </a:extLst>
              </p:cNvPr>
              <p:cNvSpPr/>
              <p:nvPr/>
            </p:nvSpPr>
            <p:spPr>
              <a:xfrm>
                <a:off x="3657600" y="5946603"/>
                <a:ext cx="1066800" cy="293860"/>
              </a:xfrm>
              <a:prstGeom prst="roundRect">
                <a:avLst/>
              </a:prstGeom>
              <a:solidFill>
                <a:schemeClr val="accent1"/>
              </a:solidFill>
              <a:ln w="3175"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/>
                  <a:t>description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15390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85DE0-ABD3-4D0D-BE93-CB2A83DFE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 Webpart Styling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DC7FF7-4F70-42EC-AC54-A8529B3FF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482" y="1216619"/>
            <a:ext cx="2428875" cy="20467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A9C7986-3274-4055-BA67-26AD3E7205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7721" y="1600200"/>
            <a:ext cx="5686806" cy="3270885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9079E371-022D-4ADC-8E52-66A47458FB2B}"/>
              </a:ext>
            </a:extLst>
          </p:cNvPr>
          <p:cNvSpPr/>
          <p:nvPr/>
        </p:nvSpPr>
        <p:spPr>
          <a:xfrm>
            <a:off x="2422721" y="2352687"/>
            <a:ext cx="762000" cy="342900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61342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BCA7D-9B88-4616-8A37-80A5DFBDE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Webpart Persistent Properties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E362BC3-DD71-41AD-BC3B-37BBE168F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Persistent properties defined in webpart using interface</a:t>
            </a:r>
          </a:p>
          <a:p>
            <a:endParaRPr lang="en-US" sz="2000" dirty="0"/>
          </a:p>
          <a:p>
            <a:pPr lvl="1"/>
            <a:endParaRPr lang="en-US" sz="16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Property default values add to webpart manifest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D7604A-849A-40C3-B49A-5667FB220A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47158"/>
            <a:ext cx="7662421" cy="1732996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5A3097B-8070-4583-9CEE-2254B5D69690}"/>
              </a:ext>
            </a:extLst>
          </p:cNvPr>
          <p:cNvSpPr/>
          <p:nvPr/>
        </p:nvSpPr>
        <p:spPr>
          <a:xfrm>
            <a:off x="6524293" y="4380783"/>
            <a:ext cx="2438400" cy="935692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1400" b="1" dirty="0" err="1">
                <a:latin typeface="Lucida Console" panose="020B0609040504020204" pitchFamily="49" charset="0"/>
              </a:rPr>
              <a:t>LeadTrackerWebPart</a:t>
            </a:r>
            <a:endParaRPr lang="en-US" sz="1600" b="1" dirty="0">
              <a:latin typeface="Lucida Console" panose="020B0609040504020204" pitchFamily="49" charset="0"/>
            </a:endParaRPr>
          </a:p>
          <a:p>
            <a:pPr algn="ctr"/>
            <a:r>
              <a:rPr lang="en-US" sz="1200" dirty="0"/>
              <a:t>Webpart instance</a:t>
            </a:r>
          </a:p>
        </p:txBody>
      </p:sp>
      <p:sp>
        <p:nvSpPr>
          <p:cNvPr id="6" name="Flowchart: Magnetic Disk 5">
            <a:extLst>
              <a:ext uri="{FF2B5EF4-FFF2-40B4-BE49-F238E27FC236}">
                <a16:creationId xmlns:a16="http://schemas.microsoft.com/office/drawing/2014/main" id="{21EFA3CC-4660-461E-B2DE-99755D0282C1}"/>
              </a:ext>
            </a:extLst>
          </p:cNvPr>
          <p:cNvSpPr/>
          <p:nvPr/>
        </p:nvSpPr>
        <p:spPr>
          <a:xfrm>
            <a:off x="7239000" y="5678782"/>
            <a:ext cx="1142991" cy="935692"/>
          </a:xfrm>
          <a:prstGeom prst="flowChartMagneticDisk">
            <a:avLst/>
          </a:prstGeom>
          <a:solidFill>
            <a:schemeClr val="accent6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 dirty="0"/>
          </a:p>
          <a:p>
            <a:pPr algn="ctr"/>
            <a:r>
              <a:rPr lang="en-US" sz="1400" dirty="0"/>
              <a:t>persistent</a:t>
            </a:r>
          </a:p>
          <a:p>
            <a:pPr algn="ctr"/>
            <a:r>
              <a:rPr lang="en-US" sz="1400" dirty="0"/>
              <a:t>properties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F887D2-AEA7-4AC3-89B6-7B95126DB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986" y="4298394"/>
            <a:ext cx="5439828" cy="2102405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123D6B76-4015-4999-AE90-117433B479F8}"/>
              </a:ext>
            </a:extLst>
          </p:cNvPr>
          <p:cNvGrpSpPr/>
          <p:nvPr/>
        </p:nvGrpSpPr>
        <p:grpSpPr>
          <a:xfrm>
            <a:off x="7696977" y="5374689"/>
            <a:ext cx="171087" cy="257702"/>
            <a:chOff x="7306884" y="4800600"/>
            <a:chExt cx="160716" cy="533400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681553AC-48EA-4787-AAFB-512DDC165F76}"/>
                </a:ext>
              </a:extLst>
            </p:cNvPr>
            <p:cNvCxnSpPr/>
            <p:nvPr/>
          </p:nvCxnSpPr>
          <p:spPr>
            <a:xfrm>
              <a:off x="7467600" y="4800600"/>
              <a:ext cx="0" cy="53340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EED1198-2E00-405B-BF28-2BDEAB8803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06884" y="4800600"/>
              <a:ext cx="0" cy="50892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5602114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C5FCF-2630-4E8D-AFD1-414663726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the React Component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0ED85D3-0D9F-4D34-9456-C4BED730A1E2}"/>
              </a:ext>
            </a:extLst>
          </p:cNvPr>
          <p:cNvSpPr/>
          <p:nvPr/>
        </p:nvSpPr>
        <p:spPr>
          <a:xfrm>
            <a:off x="586591" y="5398926"/>
            <a:ext cx="2805449" cy="914400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b="1" dirty="0" err="1">
                <a:latin typeface="Lucida Console" panose="020B0609040504020204" pitchFamily="49" charset="0"/>
              </a:rPr>
              <a:t>LeadTracker</a:t>
            </a:r>
            <a:endParaRPr lang="en-US" sz="2000" b="1" dirty="0">
              <a:latin typeface="Lucida Console" panose="020B0609040504020204" pitchFamily="49" charset="0"/>
            </a:endParaRPr>
          </a:p>
          <a:p>
            <a:pPr algn="ctr"/>
            <a:r>
              <a:rPr lang="en-US" sz="1600" dirty="0"/>
              <a:t>React component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2B263B-7BCD-4001-8D9E-6F8831356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575" y="1192965"/>
            <a:ext cx="2700909" cy="5570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0465A45-9FBE-48C1-94B5-B6CC0DE50C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2040" y="1202438"/>
            <a:ext cx="2681478" cy="7254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AE60F87-5156-4925-B5DD-AF90267B08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575" y="2156538"/>
            <a:ext cx="6729603" cy="29146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579B133-84F1-4F24-8C08-4A88052FA3F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503" t="20557" b="6112"/>
          <a:stretch/>
        </p:blipFill>
        <p:spPr>
          <a:xfrm>
            <a:off x="3987458" y="5395784"/>
            <a:ext cx="4172119" cy="114331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1949291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F97A9-DCA8-4CC7-9F3E-EA1881152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700" dirty="0"/>
              <a:t>Referencing the React Component Instance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11A9271-9FCC-43AF-A090-1CC9B7B9D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014" y="1103181"/>
            <a:ext cx="8237786" cy="2554413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15152A2-2E5B-419A-92B2-7DE23A273C5A}"/>
              </a:ext>
            </a:extLst>
          </p:cNvPr>
          <p:cNvSpPr/>
          <p:nvPr/>
        </p:nvSpPr>
        <p:spPr>
          <a:xfrm>
            <a:off x="855090" y="4049539"/>
            <a:ext cx="3366021" cy="1364604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b="1" dirty="0" err="1">
                <a:latin typeface="Lucida Console" panose="020B0609040504020204" pitchFamily="49" charset="0"/>
              </a:rPr>
              <a:t>LeadTrackerWebPart</a:t>
            </a:r>
            <a:endParaRPr lang="en-US" sz="2000" b="1" dirty="0">
              <a:latin typeface="Lucida Console" panose="020B0609040504020204" pitchFamily="49" charset="0"/>
            </a:endParaRPr>
          </a:p>
          <a:p>
            <a:pPr algn="ctr"/>
            <a:r>
              <a:rPr lang="en-US" sz="1600" dirty="0"/>
              <a:t>Webpart instance</a:t>
            </a: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9FE8EAC-C390-4A60-BB87-5B6EDDB4477D}"/>
              </a:ext>
            </a:extLst>
          </p:cNvPr>
          <p:cNvSpPr/>
          <p:nvPr/>
        </p:nvSpPr>
        <p:spPr>
          <a:xfrm>
            <a:off x="5105400" y="4049539"/>
            <a:ext cx="2805449" cy="1404797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b="1" dirty="0" err="1">
                <a:latin typeface="Lucida Console" panose="020B0609040504020204" pitchFamily="49" charset="0"/>
              </a:rPr>
              <a:t>LeadTracker</a:t>
            </a:r>
            <a:endParaRPr lang="en-US" sz="2000" b="1" dirty="0">
              <a:latin typeface="Lucida Console" panose="020B0609040504020204" pitchFamily="49" charset="0"/>
            </a:endParaRPr>
          </a:p>
          <a:p>
            <a:pPr algn="ctr"/>
            <a:r>
              <a:rPr lang="en-US" sz="1600" dirty="0"/>
              <a:t>React instance</a:t>
            </a:r>
          </a:p>
          <a:p>
            <a:pPr algn="ctr"/>
            <a:endParaRPr lang="en-US" sz="1600" dirty="0"/>
          </a:p>
          <a:p>
            <a:pPr algn="ctr"/>
            <a:endParaRPr lang="en-US" sz="20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585AFA0-1591-46AB-9D40-59BEF1B3D120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3214967" y="4751938"/>
            <a:ext cx="1890433" cy="35130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E225147-35B4-4BE1-B9C4-260AC7827651}"/>
              </a:ext>
            </a:extLst>
          </p:cNvPr>
          <p:cNvSpPr/>
          <p:nvPr/>
        </p:nvSpPr>
        <p:spPr>
          <a:xfrm>
            <a:off x="1941338" y="4927828"/>
            <a:ext cx="1273629" cy="350833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err="1"/>
              <a:t>leadTracker</a:t>
            </a:r>
            <a:endParaRPr lang="en-US" sz="1400" b="1" dirty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277DE585-659E-4CEA-82E8-3141C5C8C69F}"/>
              </a:ext>
            </a:extLst>
          </p:cNvPr>
          <p:cNvSpPr/>
          <p:nvPr/>
        </p:nvSpPr>
        <p:spPr>
          <a:xfrm>
            <a:off x="296091" y="1134292"/>
            <a:ext cx="457200" cy="228600"/>
          </a:xfrm>
          <a:prstGeom prst="rightArrow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B197525F-454D-4BF6-B3A8-4053A2517B04}"/>
              </a:ext>
            </a:extLst>
          </p:cNvPr>
          <p:cNvSpPr/>
          <p:nvPr/>
        </p:nvSpPr>
        <p:spPr>
          <a:xfrm>
            <a:off x="304800" y="2070463"/>
            <a:ext cx="457200" cy="228600"/>
          </a:xfrm>
          <a:prstGeom prst="rightArrow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18D73C0B-8584-40A9-9B4F-7F7562AFAAFC}"/>
              </a:ext>
            </a:extLst>
          </p:cNvPr>
          <p:cNvSpPr/>
          <p:nvPr/>
        </p:nvSpPr>
        <p:spPr>
          <a:xfrm>
            <a:off x="304800" y="3169920"/>
            <a:ext cx="457200" cy="228600"/>
          </a:xfrm>
          <a:prstGeom prst="rightArrow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38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 animBg="1"/>
      <p:bldP spid="18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Visual Studio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382000" cy="5181600"/>
          </a:xfrm>
        </p:spPr>
        <p:txBody>
          <a:bodyPr>
            <a:normAutofit/>
          </a:bodyPr>
          <a:lstStyle/>
          <a:p>
            <a:r>
              <a:rPr lang="en-US" sz="2400" dirty="0">
                <a:hlinkClick r:id="rId2"/>
              </a:rPr>
              <a:t>http://code.visualstudio.com/</a:t>
            </a:r>
            <a:r>
              <a:rPr lang="en-US" sz="2400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969" y="1839786"/>
            <a:ext cx="4021427" cy="31188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0055" y="2468721"/>
            <a:ext cx="4021427" cy="311882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1973" y="3053378"/>
            <a:ext cx="4021427" cy="3118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539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B3394-5827-4782-BCAD-157BCB9F5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300" dirty="0"/>
              <a:t>Synchronizing React State with Webpart Properties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C39B22-3F99-46F9-8788-11DD666574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037" y="2916091"/>
            <a:ext cx="6553200" cy="1318172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BC8CDAE-EF19-4ABA-9A83-3939285CCEED}"/>
              </a:ext>
            </a:extLst>
          </p:cNvPr>
          <p:cNvSpPr/>
          <p:nvPr/>
        </p:nvSpPr>
        <p:spPr>
          <a:xfrm>
            <a:off x="762001" y="4638038"/>
            <a:ext cx="2805450" cy="1364604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b="1" dirty="0" err="1">
                <a:latin typeface="Lucida Console" panose="020B0609040504020204" pitchFamily="49" charset="0"/>
              </a:rPr>
              <a:t>LeadTrackerWebPart</a:t>
            </a:r>
            <a:endParaRPr lang="en-US" sz="2000" b="1" dirty="0">
              <a:latin typeface="Lucida Console" panose="020B0609040504020204" pitchFamily="49" charset="0"/>
            </a:endParaRPr>
          </a:p>
          <a:p>
            <a:pPr algn="ctr"/>
            <a:r>
              <a:rPr lang="en-US" sz="1600" dirty="0"/>
              <a:t>Webpart instance</a:t>
            </a:r>
          </a:p>
          <a:p>
            <a:pPr algn="ctr"/>
            <a:endParaRPr lang="en-US" sz="16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224A93E-D92A-4381-81D0-6ABA04CAD9A3}"/>
              </a:ext>
            </a:extLst>
          </p:cNvPr>
          <p:cNvSpPr/>
          <p:nvPr/>
        </p:nvSpPr>
        <p:spPr>
          <a:xfrm>
            <a:off x="6030320" y="4660366"/>
            <a:ext cx="2467488" cy="1404797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b="1" dirty="0" err="1">
                <a:latin typeface="Lucida Console" panose="020B0609040504020204" pitchFamily="49" charset="0"/>
              </a:rPr>
              <a:t>LeadTracker</a:t>
            </a:r>
            <a:endParaRPr lang="en-US" sz="2000" b="1" dirty="0">
              <a:latin typeface="Lucida Console" panose="020B0609040504020204" pitchFamily="49" charset="0"/>
            </a:endParaRPr>
          </a:p>
          <a:p>
            <a:pPr algn="ctr"/>
            <a:r>
              <a:rPr lang="en-US" sz="1600" dirty="0"/>
              <a:t>React instance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FF06785-E19E-4C0F-9CCE-37F14D9301C5}"/>
              </a:ext>
            </a:extLst>
          </p:cNvPr>
          <p:cNvSpPr/>
          <p:nvPr/>
        </p:nvSpPr>
        <p:spPr>
          <a:xfrm>
            <a:off x="3555905" y="4931057"/>
            <a:ext cx="2467488" cy="778565"/>
          </a:xfrm>
          <a:prstGeom prst="rightArrow">
            <a:avLst>
              <a:gd name="adj1" fmla="val 66364"/>
              <a:gd name="adj2" fmla="val 50000"/>
            </a:avLst>
          </a:prstGeom>
          <a:solidFill>
            <a:schemeClr val="accent2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Lucida Console" panose="020B0609040504020204" pitchFamily="49" charset="0"/>
              </a:rPr>
              <a:t>React.Component.setState</a:t>
            </a:r>
            <a:endParaRPr lang="en-US" sz="1050" b="1" dirty="0">
              <a:solidFill>
                <a:schemeClr val="tx2">
                  <a:lumMod val="90000"/>
                  <a:lumOff val="10000"/>
                </a:schemeClr>
              </a:solidFill>
              <a:latin typeface="Lucida Console" panose="020B0609040504020204" pitchFamily="49" charset="0"/>
            </a:endParaRPr>
          </a:p>
          <a:p>
            <a:pPr algn="ctr"/>
            <a:endParaRPr lang="en-US" sz="1050" b="1" dirty="0">
              <a:solidFill>
                <a:schemeClr val="tx2">
                  <a:lumMod val="90000"/>
                  <a:lumOff val="10000"/>
                </a:schemeClr>
              </a:solidFill>
              <a:latin typeface="Lucida Console" panose="020B0609040504020204" pitchFamily="49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92C157C-451D-437F-82F9-D234D11BD35D}"/>
              </a:ext>
            </a:extLst>
          </p:cNvPr>
          <p:cNvSpPr/>
          <p:nvPr/>
        </p:nvSpPr>
        <p:spPr>
          <a:xfrm>
            <a:off x="4038601" y="5435438"/>
            <a:ext cx="1066800" cy="293860"/>
          </a:xfrm>
          <a:prstGeom prst="roundRect">
            <a:avLst/>
          </a:prstGeom>
          <a:solidFill>
            <a:schemeClr val="accent1"/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/>
              <a:t>targetList</a:t>
            </a:r>
            <a:endParaRPr lang="en-US" sz="1200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EB32F06-8D27-4BD0-8366-3F79AC275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565" y="1191332"/>
            <a:ext cx="2193636" cy="146242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68AE5183-BD7B-4543-B7ED-768046425FB0}"/>
              </a:ext>
            </a:extLst>
          </p:cNvPr>
          <p:cNvSpPr/>
          <p:nvPr/>
        </p:nvSpPr>
        <p:spPr>
          <a:xfrm>
            <a:off x="2971800" y="1567436"/>
            <a:ext cx="1981200" cy="778565"/>
          </a:xfrm>
          <a:prstGeom prst="rightArrow">
            <a:avLst>
              <a:gd name="adj1" fmla="val 66364"/>
              <a:gd name="adj2" fmla="val 50000"/>
            </a:avLst>
          </a:prstGeom>
          <a:solidFill>
            <a:schemeClr val="accent2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solidFill>
                  <a:schemeClr val="tx2">
                    <a:lumMod val="90000"/>
                    <a:lumOff val="10000"/>
                  </a:schemeClr>
                </a:solidFill>
                <a:latin typeface="Lucida Console" panose="020B0609040504020204" pitchFamily="49" charset="0"/>
              </a:rPr>
              <a:t>Automatic updates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EAD9C79-DF29-435C-92B2-0E41B23DBF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599" y="1538523"/>
            <a:ext cx="3203062" cy="83638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83228819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ECCAD-24C8-4C6B-9CD6-35851C2E7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152400"/>
            <a:ext cx="8610600" cy="838200"/>
          </a:xfrm>
        </p:spPr>
        <p:txBody>
          <a:bodyPr/>
          <a:lstStyle/>
          <a:p>
            <a:r>
              <a:rPr lang="en-US" dirty="0"/>
              <a:t>Demo 4 - The Lead Tracker React Webpart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5B894B-865A-4246-887F-10595C903A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4006"/>
          <a:stretch/>
        </p:blipFill>
        <p:spPr>
          <a:xfrm>
            <a:off x="381000" y="1371600"/>
            <a:ext cx="8153400" cy="27432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9381016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5D1C1-CFEC-41FB-9A17-F66ACFDFE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to the SharePoint Rest API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B4C67F-4AD5-4F24-84A3-46CDCD9310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71700"/>
            <a:ext cx="7239000" cy="560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64982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DE510-B83C-4CB2-8E3F-041E0947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A14C3-D1E0-4770-BA9A-D192FED75F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400" dirty="0"/>
              <a:t>Developing with Node.js, TypeScript and Webpack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/>
              <a:t>Learning React.js Fundamentals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/>
              <a:t>Using the Office UI Fabric React Component Library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/>
              <a:t>Developing React Webparts with SharePoint Framework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Calling the Microsoft Graph API from React Webparts</a:t>
            </a:r>
          </a:p>
        </p:txBody>
      </p:sp>
    </p:spTree>
    <p:extLst>
      <p:ext uri="{BB962C8B-B14F-4D97-AF65-F5344CB8AC3E}">
        <p14:creationId xmlns:p14="http://schemas.microsoft.com/office/powerpoint/2010/main" val="261541789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44E4E7-281D-8E46-BB8F-E3AC899F0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SPFx Includes Microsoft Graph Client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485200-6B9F-D04F-BEEE-01D42D3C7F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SharePoint Online already has an Azure AD application</a:t>
            </a:r>
          </a:p>
          <a:p>
            <a:pPr lvl="1"/>
            <a:r>
              <a:rPr lang="en-US" sz="2000" dirty="0"/>
              <a:t>SPFX solutions can call SharePoint REST API in the same domain</a:t>
            </a:r>
          </a:p>
          <a:p>
            <a:pPr lvl="1"/>
            <a:r>
              <a:rPr lang="en-US" sz="2000" dirty="0"/>
              <a:t>No extra authentication required</a:t>
            </a:r>
          </a:p>
          <a:p>
            <a:pPr lvl="1"/>
            <a:endParaRPr lang="en-US" sz="2000" dirty="0"/>
          </a:p>
          <a:p>
            <a:r>
              <a:rPr lang="en-US" sz="2400" dirty="0"/>
              <a:t>What about calling Microsoft Graph API across domains?</a:t>
            </a:r>
          </a:p>
          <a:p>
            <a:pPr lvl="1"/>
            <a:r>
              <a:rPr lang="en-US" sz="2000" dirty="0"/>
              <a:t>SPFX provides proxy to call Microsoft Graph API</a:t>
            </a:r>
          </a:p>
          <a:p>
            <a:pPr lvl="1"/>
            <a:r>
              <a:rPr lang="en-US" sz="2000" dirty="0"/>
              <a:t>MSGraphClient is the new Microsoft Graph Client for SPFx</a:t>
            </a:r>
          </a:p>
          <a:p>
            <a:pPr lvl="1"/>
            <a:r>
              <a:rPr lang="en-US" sz="2000" dirty="0"/>
              <a:t>Moved out of preview to release with API v1.6</a:t>
            </a:r>
          </a:p>
          <a:p>
            <a:pPr lvl="1"/>
            <a:r>
              <a:rPr lang="en-US" sz="2000" dirty="0"/>
              <a:t>Abstracts the token acquisition from the SPFx development</a:t>
            </a:r>
          </a:p>
        </p:txBody>
      </p:sp>
    </p:spTree>
    <p:extLst>
      <p:ext uri="{BB962C8B-B14F-4D97-AF65-F5344CB8AC3E}">
        <p14:creationId xmlns:p14="http://schemas.microsoft.com/office/powerpoint/2010/main" val="246349370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D52315-2A92-8B4A-941E-91AF8D844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SPFx Solutions Declare Permission Requests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F011F6-0133-4264-A190-5C1E32002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284" y="1219200"/>
            <a:ext cx="8382000" cy="5181600"/>
          </a:xfrm>
        </p:spPr>
        <p:txBody>
          <a:bodyPr>
            <a:normAutofit/>
          </a:bodyPr>
          <a:lstStyle/>
          <a:p>
            <a:r>
              <a:rPr lang="en-US" sz="2000" dirty="0"/>
              <a:t>Used to request tenant-wide permissions</a:t>
            </a:r>
          </a:p>
          <a:p>
            <a:r>
              <a:rPr lang="en-US" sz="2000" dirty="0"/>
              <a:t>Permissions must be granted by tenant </a:t>
            </a:r>
            <a:r>
              <a:rPr lang="en-US" sz="2000" dirty="0" err="1"/>
              <a:t>adminsitrator</a:t>
            </a:r>
            <a:endParaRPr 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2952EF7-2FD8-4D50-B104-A24D9527B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716" y="2209800"/>
            <a:ext cx="8368284" cy="43434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3FDA3BB-760D-4F72-B3ED-47241C89C1D0}"/>
              </a:ext>
            </a:extLst>
          </p:cNvPr>
          <p:cNvSpPr/>
          <p:nvPr/>
        </p:nvSpPr>
        <p:spPr>
          <a:xfrm>
            <a:off x="1148833" y="3810000"/>
            <a:ext cx="4038600" cy="1828800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34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BA819A-BBF1-6B4E-931B-E498434F1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Add Package to SharePoint App Catalog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C590F03-7E50-AD4A-A381-ED8F20034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Extra note in dialog notifies of additional step required</a:t>
            </a:r>
          </a:p>
          <a:p>
            <a:pPr lvl="1"/>
            <a:r>
              <a:rPr lang="en-US" dirty="0"/>
              <a:t>While application can be installed in SharePoint sites,</a:t>
            </a:r>
            <a:br>
              <a:rPr lang="en-US" dirty="0"/>
            </a:br>
            <a:r>
              <a:rPr lang="en-US" dirty="0"/>
              <a:t>it does not have the permissions granted that it needs</a:t>
            </a:r>
            <a:br>
              <a:rPr lang="en-US" dirty="0"/>
            </a:br>
            <a:r>
              <a:rPr lang="en-US" dirty="0"/>
              <a:t>to access Azure AD protected resources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9291EF6-E42F-7440-9C9D-95859A0C9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3429000"/>
            <a:ext cx="4264902" cy="246596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4292384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76908-7459-8A43-87E4-1BEE3948D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Approve / Reject with SharePoint Online API Management Page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3DED1D-5B65-9547-8D2B-396BE49DB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1575455"/>
            <a:ext cx="1720215" cy="383303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5CD8D1-9D2D-7242-9E40-C612F55FBA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575455"/>
            <a:ext cx="4734244" cy="370709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8505716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FDEFF-2B4F-4C1F-B336-896EF9DD4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5 - Calling Microsoft Graph API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BEF5B5-9965-4C11-A1CB-E29C0E54D3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143000"/>
            <a:ext cx="8458200" cy="539761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9389559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E35E3-9FA5-44AA-8866-323FC015F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Acquiring the MSGraphClient from </a:t>
            </a:r>
            <a:r>
              <a:rPr lang="en-US" dirty="0" err="1"/>
              <a:t>WebPart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93D337-3196-445A-9488-AF74CDACEF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371600"/>
            <a:ext cx="8155949" cy="46482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D5F6802-05A0-4F75-B6E9-B9E8BFEB41A9}"/>
              </a:ext>
            </a:extLst>
          </p:cNvPr>
          <p:cNvSpPr/>
          <p:nvPr/>
        </p:nvSpPr>
        <p:spPr>
          <a:xfrm>
            <a:off x="683250" y="2590800"/>
            <a:ext cx="7433323" cy="1981200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767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73B55-AA47-4F48-8449-98BB3614A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React Developer Setup Guide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3F7D7-9CFD-4F4A-9FAC-44C5AA832D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the Critical Path setup guide to get started</a:t>
            </a:r>
          </a:p>
          <a:p>
            <a:pPr lvl="1"/>
            <a:r>
              <a:rPr lang="en-US" sz="1800" dirty="0"/>
              <a:t>Used to configure Windows PC for react development</a:t>
            </a:r>
            <a:endParaRPr lang="en-US" dirty="0"/>
          </a:p>
          <a:p>
            <a:pPr lvl="1"/>
            <a:r>
              <a:rPr lang="en-US" sz="1600" dirty="0">
                <a:hlinkClick r:id="rId2"/>
              </a:rPr>
              <a:t>https://github.com/CriticalPathTraining/React4SharePoint/raw/master/Setup.pdf</a:t>
            </a:r>
            <a:r>
              <a:rPr lang="en-US" sz="1600" dirty="0"/>
              <a:t> 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8BD4B0-8CE6-4DED-B44F-38EC664221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414"/>
          <a:stretch/>
        </p:blipFill>
        <p:spPr>
          <a:xfrm>
            <a:off x="381000" y="2819400"/>
            <a:ext cx="8382000" cy="3643537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4649629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FF778-EB43-B341-8AA0-BC9340820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600" dirty="0"/>
              <a:t>Microsoft Graph TypeScript Type Declarations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44C447-64DF-8E4F-81D6-84769AA4E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Use the Microsoft Graph JavaScript SDK in TypeScript applications</a:t>
            </a:r>
          </a:p>
          <a:p>
            <a:r>
              <a:rPr lang="en-US" sz="2000" dirty="0"/>
              <a:t>TypeScript type declarations introduce strong types</a:t>
            </a:r>
          </a:p>
          <a:p>
            <a:pPr lvl="1"/>
            <a:r>
              <a:rPr lang="en-US" sz="1800" dirty="0">
                <a:hlinkClick r:id="rId2"/>
              </a:rPr>
              <a:t>https://github.com/microsoftgraph/msgraph-typescript-typings</a:t>
            </a:r>
            <a:r>
              <a:rPr lang="en-US" sz="1800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AFCFA4-A9F1-49D5-9A00-CB062C50F2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786062"/>
            <a:ext cx="7105650" cy="250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56386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FFF9A-FE7C-4E8F-9923-FDE92E4A7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Class using Microsoft Graph API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7E31E4-4CB0-4D1C-93A3-14B3AFE53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5" y="1295400"/>
            <a:ext cx="8391525" cy="519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7843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FE1FF-17F0-4DC2-8BB2-51ADE717E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Effective SharePoint Framework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45615-4B81-40AB-B17C-6641F7551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200" dirty="0"/>
              <a:t>MSD365: Modern SharePoint and Office 365 Development</a:t>
            </a:r>
          </a:p>
          <a:p>
            <a:pPr lvl="1"/>
            <a:r>
              <a:rPr lang="en-US" sz="2000" dirty="0"/>
              <a:t>4-day of training with lots of hands-on labs</a:t>
            </a:r>
          </a:p>
          <a:p>
            <a:pPr lvl="1"/>
            <a:r>
              <a:rPr lang="en-US" sz="2000" dirty="0"/>
              <a:t>Learn how to develop with SPFx the right way right from the start</a:t>
            </a:r>
          </a:p>
          <a:p>
            <a:pPr lvl="1"/>
            <a:r>
              <a:rPr lang="en-US" sz="1200" dirty="0">
                <a:hlinkClick r:id="rId2"/>
              </a:rPr>
              <a:t>https://www.criticalpathtraining.com/courses/sharepoint/modern-sharepoint-office-365-development/</a:t>
            </a:r>
            <a:r>
              <a:rPr lang="en-US" sz="1200" dirty="0"/>
              <a:t>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59320D-BD23-4CF1-84BD-2A38718115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668"/>
          <a:stretch/>
        </p:blipFill>
        <p:spPr>
          <a:xfrm>
            <a:off x="262581" y="3124200"/>
            <a:ext cx="8390238" cy="32004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8854689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DE510-B83C-4CB2-8E3F-041E0947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A14C3-D1E0-4770-BA9A-D192FED75F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400" dirty="0"/>
              <a:t>Developing with Node.js, TypeScript and Webpack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/>
              <a:t>Learning React.js Fundamentals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/>
              <a:t>Using the Office UI Fabric React Component Library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/>
              <a:t>Developing React Webparts with SharePoint Framework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/>
              <a:t>Calling the Microsoft Graph API from React Webparts</a:t>
            </a:r>
          </a:p>
        </p:txBody>
      </p:sp>
    </p:spTree>
    <p:extLst>
      <p:ext uri="{BB962C8B-B14F-4D97-AF65-F5344CB8AC3E}">
        <p14:creationId xmlns:p14="http://schemas.microsoft.com/office/powerpoint/2010/main" val="1702405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Developing with Visual Studio Code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01F13-AAB5-4CA0-BC1D-4ABDBA204B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Node.js is agnostic when it comes to developer IDE</a:t>
            </a:r>
          </a:p>
          <a:p>
            <a:pPr lvl="1"/>
            <a:r>
              <a:rPr lang="en-US" sz="2000" dirty="0"/>
              <a:t>There are many different IDEs that people use with Node.js</a:t>
            </a:r>
          </a:p>
          <a:p>
            <a:pPr lvl="1"/>
            <a:r>
              <a:rPr lang="en-US" sz="2000" dirty="0"/>
              <a:t>This course will be using Visual Studio Code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r>
              <a:rPr lang="en-US" sz="2400" dirty="0"/>
              <a:t>Visual Studio is not a good fit for Node.js development</a:t>
            </a:r>
          </a:p>
          <a:p>
            <a:pPr lvl="1"/>
            <a:r>
              <a:rPr lang="en-US" sz="2000" dirty="0"/>
              <a:t>Visual Studio solution &amp; project files incompatible with Node.js</a:t>
            </a:r>
          </a:p>
        </p:txBody>
      </p:sp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819400"/>
            <a:ext cx="7772400" cy="2286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94022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A7F62-F1D9-4A14-98ED-26FD31F82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React Starter Project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358A20E-5E99-4BB0-8511-D181D0C29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143000"/>
            <a:ext cx="8382000" cy="5181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hlinkClick r:id="rId2"/>
              </a:rPr>
              <a:t>https://github.com/CriticalPathTraining/react-starter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E75EDE-1A36-416B-BAE0-268F852F9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1722460"/>
            <a:ext cx="6773481" cy="483074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889575178"/>
      </p:ext>
    </p:extLst>
  </p:cSld>
  <p:clrMapOvr>
    <a:masterClrMapping/>
  </p:clrMapOvr>
</p:sld>
</file>

<file path=ppt/theme/theme1.xml><?xml version="1.0" encoding="utf-8"?>
<a:theme xmlns:a="http://schemas.openxmlformats.org/drawingml/2006/main" name="CPT Course Module">
  <a:themeElements>
    <a:clrScheme name="Custom 4">
      <a:dk1>
        <a:sysClr val="windowText" lastClr="000000"/>
      </a:dk1>
      <a:lt1>
        <a:sysClr val="window" lastClr="FFFFFF"/>
      </a:lt1>
      <a:dk2>
        <a:srgbClr val="60001B"/>
      </a:dk2>
      <a:lt2>
        <a:srgbClr val="EEECE1"/>
      </a:lt2>
      <a:accent1>
        <a:srgbClr val="9F002D"/>
      </a:accent1>
      <a:accent2>
        <a:srgbClr val="FFBF05"/>
      </a:accent2>
      <a:accent3>
        <a:srgbClr val="198CFF"/>
      </a:accent3>
      <a:accent4>
        <a:srgbClr val="826000"/>
      </a:accent4>
      <a:accent5>
        <a:srgbClr val="339933"/>
      </a:accent5>
      <a:accent6>
        <a:srgbClr val="CC3300"/>
      </a:accent6>
      <a:hlink>
        <a:srgbClr val="9F002D"/>
      </a:hlink>
      <a:folHlink>
        <a:srgbClr val="9F002D"/>
      </a:folHlink>
    </a:clrScheme>
    <a:fontScheme name="TPG Font Theme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3F7775CCE86F349BB7C51FB3CE6B150" ma:contentTypeVersion="0" ma:contentTypeDescription="Create a new document." ma:contentTypeScope="" ma:versionID="bb563817a2861b6b5994bd26a2ba9e40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outs:outSpaceData xmlns:outs="http://schemas.microsoft.com/office/2009/outspace/metadata">
  <outs:relatedDates>
    <outs:relatedDate>
      <outs:type>3</outs:type>
      <outs:displayName>Last Modified</outs:displayName>
      <outs:dateTime>2009-06-02T14:56:26Z</outs:dateTime>
      <outs:isPinned>true</outs:isPinned>
    </outs:relatedDate>
    <outs:relatedDate>
      <outs:type>2</outs:type>
      <outs:displayName>Created</outs:displayName>
      <outs:dateTime>2009-09-04T10:04:24Z</outs:dateTime>
      <outs:isPinned>true</outs:isPinned>
    </outs:relatedDate>
    <outs:relatedDate>
      <outs:type>4</outs:type>
      <outs:displayName>Last Printed</outs:displayName>
      <outs:dateTime/>
      <outs:isPinned>true</outs:isPinned>
    </outs:relatedDate>
  </outs:relatedDates>
  <outs:relatedDocuments/>
  <outs:relatedPeople>
    <outs:relatedPeopleItem>
      <outs:category>Author</outs:category>
      <outs:people>
        <outs:relatedPerson>
          <outs:displayName>Andrew Connell</outs:displayName>
          <outs:accountName/>
        </outs:relatedPerson>
      </outs:people>
      <outs:source>0</outs:source>
      <outs:isPinned>true</outs:isPinned>
    </outs:relatedPeopleItem>
    <outs:relatedPeopleItem>
      <outs:category>Last modified by</outs:category>
      <outs:people/>
      <outs:source>0</outs:source>
      <outs:isPinned>true</outs:isPinned>
    </outs:relatedPeopleItem>
    <outs:relatedPeopleItem>
      <outs:category>Manager</outs:category>
      <outs:people/>
      <outs:source>0</outs:source>
      <outs:isPinned>false</outs:isPinned>
    </outs:relatedPeopleItem>
  </outs:relatedPeople>
  <propertyMetadataList xmlns="http://schemas.microsoft.com/office/2009/outspace/metadata">
    <propertyMetadata>
      <type>0</type>
      <propertyId>2228224</propertyId>
      <propertyName/>
      <isPinned>true</isPinned>
    </propertyMetadata>
    <propertyMetadata>
      <type>0</type>
      <propertyId>1114115</propertyId>
      <propertyName/>
      <isPinned>true</isPinned>
    </propertyMetadata>
    <propertyMetadata>
      <type>0</type>
      <propertyId>1114117</propertyId>
      <propertyName/>
      <isPinned>true</isPinned>
    </propertyMetadata>
    <propertyMetadata>
      <type>0</type>
      <propertyId>589825</propertyId>
      <propertyName/>
      <isPinned>false</isPinned>
    </propertyMetadata>
    <propertyMetadata>
      <type>0</type>
      <propertyId>1114116</propertyId>
      <propertyName/>
      <isPinned>false</isPinned>
    </propertyMetadata>
    <propertyMetadata>
      <type>0</type>
      <propertyId>14</propertyId>
      <propertyName/>
      <isPinned>true</isPinned>
    </propertyMetadata>
    <propertyMetadata>
      <type>0</type>
      <propertyId>8</propertyId>
      <propertyName/>
      <isPinned>true</isPinned>
    </propertyMetadata>
    <propertyMetadata>
      <type>0</type>
      <propertyId>6</propertyId>
      <propertyName/>
      <isPinned>false</isPinned>
    </propertyMetadata>
    <propertyMetadata>
      <type>0</type>
      <propertyId>1114118</propertyId>
      <propertyName/>
      <isPinned>false</isPinned>
    </propertyMetadata>
    <propertyMetadata>
      <type>0</type>
      <propertyId>1179649</propertyId>
      <propertyName/>
      <isPinned>false</isPinned>
    </propertyMetadata>
    <propertyMetadata>
      <type>0</type>
      <propertyId>655365</propertyId>
      <propertyName/>
      <isPinned>false</isPinned>
    </propertyMetadata>
    <propertyMetadata>
      <type>0</type>
      <propertyId>1</propertyId>
      <propertyName/>
      <isPinned>false</isPinned>
    </propertyMetadata>
    <propertyMetadata>
      <type>0</type>
      <propertyId>0</propertyId>
      <propertyName/>
      <isPinned>true</isPinned>
    </propertyMetadata>
    <propertyMetadata>
      <type>0</type>
      <propertyId>13</propertyId>
      <propertyName/>
      <isPinned>false</isPinned>
    </propertyMetadata>
    <propertyMetadata>
      <type>0</type>
      <propertyId>1179653</propertyId>
      <propertyName/>
      <isPinned>false</isPinned>
    </propertyMetadata>
    <propertyMetadata>
      <type>0</type>
      <propertyId>22</propertyId>
      <propertyName/>
      <isPinned>false</isPinned>
    </propertyMetadata>
  </propertyMetadataList>
  <outs:corruptMetadataWasLost/>
</outs:outSpaceData>
</file>

<file path=customXml/item4.xml><?xml version="1.0" encoding="utf-8"?>
<p:properties xmlns:p="http://schemas.microsoft.com/office/2006/metadata/properties" xmlns:xsi="http://www.w3.org/2001/XMLSchema-instance">
  <documentManagement/>
</p:properties>
</file>

<file path=customXml/itemProps1.xml><?xml version="1.0" encoding="utf-8"?>
<ds:datastoreItem xmlns:ds="http://schemas.openxmlformats.org/officeDocument/2006/customXml" ds:itemID="{E31B5E98-6A59-4EC7-A18B-B162600408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6034B84F-8F8E-48B7-9EFF-C7DE1A66BD7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865FC99-B6BD-4E98-8312-F4F432C217EA}">
  <ds:schemaRefs>
    <ds:schemaRef ds:uri="http://schemas.microsoft.com/office/2009/outspace/metadata"/>
  </ds:schemaRefs>
</ds:datastoreItem>
</file>

<file path=customXml/itemProps4.xml><?xml version="1.0" encoding="utf-8"?>
<ds:datastoreItem xmlns:ds="http://schemas.openxmlformats.org/officeDocument/2006/customXml" ds:itemID="{A5547237-B119-45CA-BEFC-A2DA2BDB03E7}">
  <ds:schemaRefs>
    <ds:schemaRef ds:uri="http://purl.org/dc/terms/"/>
    <ds:schemaRef ds:uri="http://www.w3.org/XML/1998/namespace"/>
    <ds:schemaRef ds:uri="http://schemas.microsoft.com/office/2006/documentManagement/types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CPT Course Module</Template>
  <TotalTime>8202</TotalTime>
  <Words>1954</Words>
  <Application>Microsoft Office PowerPoint</Application>
  <PresentationFormat>On-screen Show (4:3)</PresentationFormat>
  <Paragraphs>334</Paragraphs>
  <Slides>73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81" baseType="lpstr">
      <vt:lpstr>Arial</vt:lpstr>
      <vt:lpstr>Arial Black</vt:lpstr>
      <vt:lpstr>Calibri</vt:lpstr>
      <vt:lpstr>Consolas</vt:lpstr>
      <vt:lpstr>Lucida Console</vt:lpstr>
      <vt:lpstr>Segoe UI</vt:lpstr>
      <vt:lpstr>Wingdings</vt:lpstr>
      <vt:lpstr>CPT Course Module</vt:lpstr>
      <vt:lpstr>Modern SharePoint Development with React.js</vt:lpstr>
      <vt:lpstr>GitHub Repo</vt:lpstr>
      <vt:lpstr>Effective SharePoint Framework Training</vt:lpstr>
      <vt:lpstr>Agenda</vt:lpstr>
      <vt:lpstr>Installing node.js</vt:lpstr>
      <vt:lpstr>Install Visual Studio Code</vt:lpstr>
      <vt:lpstr>Modern React Developer Setup Guide</vt:lpstr>
      <vt:lpstr>Developing with Visual Studio Code</vt:lpstr>
      <vt:lpstr>The React Starter Project</vt:lpstr>
      <vt:lpstr>Cloning the Starter Project</vt:lpstr>
      <vt:lpstr>Starter Project - package.json</vt:lpstr>
      <vt:lpstr>Starter Project tsconfig.json</vt:lpstr>
      <vt:lpstr>WebPack</vt:lpstr>
      <vt:lpstr>Starter Project - webpack.config.js</vt:lpstr>
      <vt:lpstr>node_modules folder</vt:lpstr>
      <vt:lpstr>Executing npm Commands in Visual Studio Code</vt:lpstr>
      <vt:lpstr>Starter Project Structure</vt:lpstr>
      <vt:lpstr>Webpack Dev Server</vt:lpstr>
      <vt:lpstr>The Top-level App Component</vt:lpstr>
      <vt:lpstr>Agenda</vt:lpstr>
      <vt:lpstr>Introducing React</vt:lpstr>
      <vt:lpstr>Hello World with React.js and JavaScript</vt:lpstr>
      <vt:lpstr>React versus ReactDOM</vt:lpstr>
      <vt:lpstr>React Component Created Using ES5</vt:lpstr>
      <vt:lpstr>Defining React Components using TypeScript</vt:lpstr>
      <vt:lpstr>Understanding JSX (and TSX)</vt:lpstr>
      <vt:lpstr>Component Properties and State</vt:lpstr>
      <vt:lpstr>Designing with Properties and State</vt:lpstr>
      <vt:lpstr>Component Rendering using State</vt:lpstr>
      <vt:lpstr>React Provides Synthetic Events</vt:lpstr>
      <vt:lpstr>Demo 1 - Creating a Simple React Component </vt:lpstr>
      <vt:lpstr>React Component Hierarchies</vt:lpstr>
      <vt:lpstr>Demo 2 - Customer Search</vt:lpstr>
      <vt:lpstr>React Router</vt:lpstr>
      <vt:lpstr>Using React Router</vt:lpstr>
      <vt:lpstr>Creating Route Links</vt:lpstr>
      <vt:lpstr>Component Lifecycle</vt:lpstr>
      <vt:lpstr>Defining Interfaces for Data Access Code</vt:lpstr>
      <vt:lpstr>Calling a Web Service using the Fetch API</vt:lpstr>
      <vt:lpstr>Agenda</vt:lpstr>
      <vt:lpstr>What is the Office UI Fabric?</vt:lpstr>
      <vt:lpstr>Responsive Grid</vt:lpstr>
      <vt:lpstr>Demo 3 - Office UI Fabric</vt:lpstr>
      <vt:lpstr>Fabric Core styling</vt:lpstr>
      <vt:lpstr>Typography</vt:lpstr>
      <vt:lpstr>Typography</vt:lpstr>
      <vt:lpstr>Putting Office UI Fabric Styles to Use</vt:lpstr>
      <vt:lpstr>Office UI Fabric React Component Library</vt:lpstr>
      <vt:lpstr>Using Persona Cards</vt:lpstr>
      <vt:lpstr>Adding a Persona Component</vt:lpstr>
      <vt:lpstr>Using the DetailsList Component</vt:lpstr>
      <vt:lpstr>React Developer Tools - Chrome Extension</vt:lpstr>
      <vt:lpstr>Agenda</vt:lpstr>
      <vt:lpstr>Creating a React Webpart</vt:lpstr>
      <vt:lpstr>React Webpart Architecture</vt:lpstr>
      <vt:lpstr>React Webpart Styling</vt:lpstr>
      <vt:lpstr>Webpart Persistent Properties</vt:lpstr>
      <vt:lpstr>Designing the React Component</vt:lpstr>
      <vt:lpstr>Referencing the React Component Instance</vt:lpstr>
      <vt:lpstr>Synchronizing React State with Webpart Properties</vt:lpstr>
      <vt:lpstr>Demo 4 - The Lead Tracker React Webpart</vt:lpstr>
      <vt:lpstr>Calling to the SharePoint Rest API</vt:lpstr>
      <vt:lpstr>Agenda</vt:lpstr>
      <vt:lpstr>SPFx Includes Microsoft Graph Client</vt:lpstr>
      <vt:lpstr>SPFx Solutions Declare Permission Requests</vt:lpstr>
      <vt:lpstr>Add Package to SharePoint App Catalog</vt:lpstr>
      <vt:lpstr>Approve / Reject with SharePoint Online API Management Page</vt:lpstr>
      <vt:lpstr>Demo 5 - Calling Microsoft Graph API</vt:lpstr>
      <vt:lpstr>Acquiring the MSGraphClient from WebPart</vt:lpstr>
      <vt:lpstr>Microsoft Graph TypeScript Type Declarations</vt:lpstr>
      <vt:lpstr>Service Class using Microsoft Graph API</vt:lpstr>
      <vt:lpstr>Effective SharePoint Framework Training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SPAs with React and JSX/TSX</dc:title>
  <dc:creator>Windows User</dc:creator>
  <cp:lastModifiedBy>Ted Pattison</cp:lastModifiedBy>
  <cp:revision>272</cp:revision>
  <dcterms:created xsi:type="dcterms:W3CDTF">2012-07-07T16:17:22Z</dcterms:created>
  <dcterms:modified xsi:type="dcterms:W3CDTF">2018-09-18T16:05:50Z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ublisher">
    <vt:lpwstr>Critical Path Training, LLC</vt:lpwstr>
  </property>
  <property fmtid="{D5CDD505-2E9C-101B-9397-08002B2CF9AE}" pid="3" name="ContentTypeId">
    <vt:lpwstr>0x01010043F7775CCE86F349BB7C51FB3CE6B150</vt:lpwstr>
  </property>
</Properties>
</file>